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83" r:id="rId3"/>
    <p:sldId id="342" r:id="rId4"/>
    <p:sldId id="258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59" r:id="rId14"/>
    <p:sldId id="260" r:id="rId15"/>
    <p:sldId id="261" r:id="rId16"/>
    <p:sldId id="344" r:id="rId17"/>
    <p:sldId id="278" r:id="rId18"/>
    <p:sldId id="270" r:id="rId19"/>
    <p:sldId id="280" r:id="rId20"/>
    <p:sldId id="345" r:id="rId21"/>
    <p:sldId id="300" r:id="rId22"/>
    <p:sldId id="281" r:id="rId23"/>
    <p:sldId id="285" r:id="rId24"/>
    <p:sldId id="350" r:id="rId25"/>
    <p:sldId id="343" r:id="rId26"/>
    <p:sldId id="274" r:id="rId27"/>
    <p:sldId id="277" r:id="rId28"/>
    <p:sldId id="279" r:id="rId29"/>
    <p:sldId id="349" r:id="rId30"/>
    <p:sldId id="346" r:id="rId31"/>
    <p:sldId id="347" r:id="rId32"/>
    <p:sldId id="286" r:id="rId33"/>
    <p:sldId id="287" r:id="rId34"/>
    <p:sldId id="288" r:id="rId35"/>
    <p:sldId id="289" r:id="rId36"/>
    <p:sldId id="290" r:id="rId37"/>
    <p:sldId id="275" r:id="rId38"/>
    <p:sldId id="291" r:id="rId39"/>
    <p:sldId id="292" r:id="rId40"/>
    <p:sldId id="293" r:id="rId41"/>
    <p:sldId id="296" r:id="rId42"/>
    <p:sldId id="295" r:id="rId43"/>
    <p:sldId id="297" r:id="rId44"/>
    <p:sldId id="298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86C5"/>
    <a:srgbClr val="333333"/>
    <a:srgbClr val="FC4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3532" autoAdjust="0"/>
  </p:normalViewPr>
  <p:slideViewPr>
    <p:cSldViewPr snapToGrid="0">
      <p:cViewPr varScale="1">
        <p:scale>
          <a:sx n="81" d="100"/>
          <a:sy n="81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032385-F86E-4A86-B262-8B58B561C935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VE"/>
        </a:p>
      </dgm:t>
    </dgm:pt>
    <dgm:pt modelId="{814B1416-063D-4C01-B52D-5BDF41EC8512}">
      <dgm:prSet phldrT="[Text]" custT="1"/>
      <dgm:spPr>
        <a:xfrm>
          <a:off x="2819" y="1529411"/>
          <a:ext cx="1288849" cy="2039215"/>
        </a:xfrm>
        <a:prstGeom prst="round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VE" sz="140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Obtención de los datos</a:t>
          </a:r>
          <a:endParaRPr lang="es-VE" sz="1400" dirty="0">
            <a:solidFill>
              <a:sysClr val="windowText" lastClr="000000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DF026AC3-A795-4CB1-B811-BF894EC678C0}" type="parTrans" cxnId="{3F9E76D8-92B2-430D-88F2-762D375A37E4}">
      <dgm:prSet/>
      <dgm:spPr/>
      <dgm:t>
        <a:bodyPr/>
        <a:lstStyle/>
        <a:p>
          <a:endParaRPr lang="es-VE"/>
        </a:p>
      </dgm:t>
    </dgm:pt>
    <dgm:pt modelId="{4570E6FD-AFE8-4851-A318-1C8B788D67D7}" type="sibTrans" cxnId="{3F9E76D8-92B2-430D-88F2-762D375A37E4}">
      <dgm:prSet/>
      <dgm:spPr/>
      <dgm:t>
        <a:bodyPr/>
        <a:lstStyle/>
        <a:p>
          <a:endParaRPr lang="es-VE"/>
        </a:p>
      </dgm:t>
    </dgm:pt>
    <dgm:pt modelId="{0E8B82E3-D2A2-4E93-B506-33D3E0140F55}">
      <dgm:prSet phldrT="[Text]" custT="1"/>
      <dgm:spPr>
        <a:xfrm>
          <a:off x="1493914" y="1529411"/>
          <a:ext cx="1375685" cy="2039215"/>
        </a:xfrm>
        <a:prstGeom prst="roundRect">
          <a:avLst/>
        </a:prstGeom>
        <a:solidFill>
          <a:srgbClr val="ED7D31">
            <a:hueOff val="-363841"/>
            <a:satOff val="-20982"/>
            <a:lumOff val="2157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VE" sz="140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Normalización</a:t>
          </a:r>
          <a:endParaRPr lang="es-VE" sz="1400" dirty="0">
            <a:solidFill>
              <a:sysClr val="windowText" lastClr="000000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D5E3C60C-2A9C-4050-AC88-4FF61E9D5D87}" type="parTrans" cxnId="{170155C5-0419-4F36-A6D9-D57B622E395E}">
      <dgm:prSet/>
      <dgm:spPr/>
      <dgm:t>
        <a:bodyPr/>
        <a:lstStyle/>
        <a:p>
          <a:endParaRPr lang="es-VE"/>
        </a:p>
      </dgm:t>
    </dgm:pt>
    <dgm:pt modelId="{B9F538A4-5596-44F8-A305-C0DFCAAFFC6D}" type="sibTrans" cxnId="{170155C5-0419-4F36-A6D9-D57B622E395E}">
      <dgm:prSet/>
      <dgm:spPr/>
      <dgm:t>
        <a:bodyPr/>
        <a:lstStyle/>
        <a:p>
          <a:endParaRPr lang="es-VE"/>
        </a:p>
      </dgm:t>
    </dgm:pt>
    <dgm:pt modelId="{52E26D2B-335B-4CD4-AD60-5590ACF5B0D9}">
      <dgm:prSet phldrT="[Text]" custT="1"/>
      <dgm:spPr>
        <a:xfrm>
          <a:off x="3071847" y="1529411"/>
          <a:ext cx="1288849" cy="2039215"/>
        </a:xfrm>
        <a:prstGeom prst="roundRect">
          <a:avLst/>
        </a:prstGeom>
        <a:solidFill>
          <a:srgbClr val="ED7D31">
            <a:hueOff val="-727682"/>
            <a:satOff val="-41964"/>
            <a:lumOff val="431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VE" sz="140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Análisis diferencial de la expresión</a:t>
          </a:r>
          <a:endParaRPr lang="es-VE" sz="1400" dirty="0">
            <a:solidFill>
              <a:sysClr val="windowText" lastClr="000000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B5BC8140-5038-443A-A507-FBAF14D4BF30}" type="parTrans" cxnId="{DA2A732A-99BF-4EE9-B98A-5FB5F424D7F3}">
      <dgm:prSet/>
      <dgm:spPr/>
      <dgm:t>
        <a:bodyPr/>
        <a:lstStyle/>
        <a:p>
          <a:endParaRPr lang="es-VE"/>
        </a:p>
      </dgm:t>
    </dgm:pt>
    <dgm:pt modelId="{CA977B68-D75C-42C5-854C-FF526EC1E3DF}" type="sibTrans" cxnId="{DA2A732A-99BF-4EE9-B98A-5FB5F424D7F3}">
      <dgm:prSet/>
      <dgm:spPr/>
      <dgm:t>
        <a:bodyPr/>
        <a:lstStyle/>
        <a:p>
          <a:endParaRPr lang="es-VE"/>
        </a:p>
      </dgm:t>
    </dgm:pt>
    <dgm:pt modelId="{D43D3F9C-E9FE-479F-A6D7-0A3B6EBA47DA}">
      <dgm:prSet custT="1"/>
      <dgm:spPr>
        <a:xfrm>
          <a:off x="4562942" y="1529411"/>
          <a:ext cx="1585229" cy="2039215"/>
        </a:xfrm>
        <a:prstGeom prst="roundRect">
          <a:avLst/>
        </a:prstGeom>
        <a:solidFill>
          <a:srgbClr val="ED7D31">
            <a:hueOff val="-1091522"/>
            <a:satOff val="-62946"/>
            <a:lumOff val="647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VE" sz="140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Lista de genes diferencialmente expresados</a:t>
          </a:r>
          <a:endParaRPr lang="es-VE" sz="1400" dirty="0">
            <a:solidFill>
              <a:sysClr val="windowText" lastClr="000000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63A379A7-4771-4633-9671-559AFED88DD2}" type="parTrans" cxnId="{A2C6907F-2D49-4352-AB71-2474385A7BD5}">
      <dgm:prSet/>
      <dgm:spPr/>
      <dgm:t>
        <a:bodyPr/>
        <a:lstStyle/>
        <a:p>
          <a:endParaRPr lang="es-VE"/>
        </a:p>
      </dgm:t>
    </dgm:pt>
    <dgm:pt modelId="{B37A0078-DE5F-44DC-851D-746460DB1B85}" type="sibTrans" cxnId="{A2C6907F-2D49-4352-AB71-2474385A7BD5}">
      <dgm:prSet/>
      <dgm:spPr/>
      <dgm:t>
        <a:bodyPr/>
        <a:lstStyle/>
        <a:p>
          <a:endParaRPr lang="es-VE"/>
        </a:p>
      </dgm:t>
    </dgm:pt>
    <dgm:pt modelId="{79D4EFFD-2AE6-40B4-BC85-23DEB9F12EF7}">
      <dgm:prSet custT="1"/>
      <dgm:spPr>
        <a:xfrm>
          <a:off x="6350418" y="1529411"/>
          <a:ext cx="1288849" cy="2039215"/>
        </a:xfrm>
        <a:prstGeom prst="roundRect">
          <a:avLst/>
        </a:prstGeom>
        <a:solidFill>
          <a:srgbClr val="ED7D31">
            <a:hueOff val="-1455363"/>
            <a:satOff val="-83928"/>
            <a:lumOff val="8628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s-VE" sz="140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Utilización de algoritmos de inferencia</a:t>
          </a:r>
          <a:endParaRPr lang="es-VE" sz="1400" dirty="0">
            <a:solidFill>
              <a:sysClr val="windowText" lastClr="000000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9C3C630C-4234-4137-B6C6-6572D74E92D7}" type="sibTrans" cxnId="{798F692B-33C4-45F9-8C2A-7D0889FFC504}">
      <dgm:prSet/>
      <dgm:spPr/>
      <dgm:t>
        <a:bodyPr/>
        <a:lstStyle/>
        <a:p>
          <a:endParaRPr lang="es-VE"/>
        </a:p>
      </dgm:t>
    </dgm:pt>
    <dgm:pt modelId="{4A456A98-DB6C-4D8E-B47F-CB59448FDE86}" type="parTrans" cxnId="{798F692B-33C4-45F9-8C2A-7D0889FFC504}">
      <dgm:prSet/>
      <dgm:spPr/>
      <dgm:t>
        <a:bodyPr/>
        <a:lstStyle/>
        <a:p>
          <a:endParaRPr lang="es-VE"/>
        </a:p>
      </dgm:t>
    </dgm:pt>
    <dgm:pt modelId="{BF598CD7-BF38-427C-BCB1-E537E50144F0}" type="pres">
      <dgm:prSet presAssocID="{7F032385-F86E-4A86-B262-8B58B561C935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EECE6F-5234-4B4F-8E3B-ADEED1FA0FAF}" type="pres">
      <dgm:prSet presAssocID="{7F032385-F86E-4A86-B262-8B58B561C935}" presName="arrow" presStyleLbl="bgShp" presStyleIdx="0" presStyleCnt="1" custScaleX="117647"/>
      <dgm:spPr>
        <a:xfrm>
          <a:off x="1" y="0"/>
          <a:ext cx="7642083" cy="5098038"/>
        </a:xfrm>
        <a:prstGeom prst="rightArrow">
          <a:avLst/>
        </a:prstGeom>
        <a:solidFill>
          <a:srgbClr val="ED7D31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FBE8F30E-5587-4BB9-AB05-381B9C6AAF55}" type="pres">
      <dgm:prSet presAssocID="{7F032385-F86E-4A86-B262-8B58B561C935}" presName="linearProcess" presStyleCnt="0"/>
      <dgm:spPr/>
    </dgm:pt>
    <dgm:pt modelId="{A8356285-EB89-444E-BB97-3E1E50E60F51}" type="pres">
      <dgm:prSet presAssocID="{814B1416-063D-4C01-B52D-5BDF41EC8512}" presName="textNode" presStyleLbl="node1" presStyleIdx="0" presStyleCnt="5" custScaleX="1062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647253-B13D-4B00-A06A-C7186541EC0F}" type="pres">
      <dgm:prSet presAssocID="{4570E6FD-AFE8-4851-A318-1C8B788D67D7}" presName="sibTrans" presStyleCnt="0"/>
      <dgm:spPr/>
    </dgm:pt>
    <dgm:pt modelId="{FE4C3B10-61C9-4F17-B23F-314D969B28F6}" type="pres">
      <dgm:prSet presAssocID="{0E8B82E3-D2A2-4E93-B506-33D3E0140F55}" presName="textNode" presStyleLbl="node1" presStyleIdx="1" presStyleCnt="5" custScaleX="1133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0134C1-8724-44B5-A676-6D709FBFDD25}" type="pres">
      <dgm:prSet presAssocID="{B9F538A4-5596-44F8-A305-C0DFCAAFFC6D}" presName="sibTrans" presStyleCnt="0"/>
      <dgm:spPr/>
    </dgm:pt>
    <dgm:pt modelId="{32F82D02-06CE-42F2-BEDC-A70B5430F118}" type="pres">
      <dgm:prSet presAssocID="{52E26D2B-335B-4CD4-AD60-5590ACF5B0D9}" presName="textNode" presStyleLbl="node1" presStyleIdx="2" presStyleCnt="5" custScaleX="1062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5C7F0D-B0B5-4A06-B886-64E7147CB763}" type="pres">
      <dgm:prSet presAssocID="{CA977B68-D75C-42C5-854C-FF526EC1E3DF}" presName="sibTrans" presStyleCnt="0"/>
      <dgm:spPr/>
    </dgm:pt>
    <dgm:pt modelId="{1C4666FB-B787-40FE-B925-B75DA73C4F37}" type="pres">
      <dgm:prSet presAssocID="{D43D3F9C-E9FE-479F-A6D7-0A3B6EBA47DA}" presName="textNode" presStyleLbl="node1" presStyleIdx="3" presStyleCnt="5" custScaleX="1306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FD3346-E2FA-43A7-ABBB-97E506EF1856}" type="pres">
      <dgm:prSet presAssocID="{B37A0078-DE5F-44DC-851D-746460DB1B85}" presName="sibTrans" presStyleCnt="0"/>
      <dgm:spPr/>
    </dgm:pt>
    <dgm:pt modelId="{DE28A5F2-7222-4D37-809B-7E4F909CF22E}" type="pres">
      <dgm:prSet presAssocID="{79D4EFFD-2AE6-40B4-BC85-23DEB9F12EF7}" presName="textNode" presStyleLbl="node1" presStyleIdx="4" presStyleCnt="5" custScaleX="1062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1F298-1687-4F71-BE59-35B5CD138775}" type="presOf" srcId="{D43D3F9C-E9FE-479F-A6D7-0A3B6EBA47DA}" destId="{1C4666FB-B787-40FE-B925-B75DA73C4F37}" srcOrd="0" destOrd="0" presId="urn:microsoft.com/office/officeart/2005/8/layout/hProcess9"/>
    <dgm:cxn modelId="{7316CFDE-62B6-41A2-9FC9-F77D95A0F73B}" type="presOf" srcId="{52E26D2B-335B-4CD4-AD60-5590ACF5B0D9}" destId="{32F82D02-06CE-42F2-BEDC-A70B5430F118}" srcOrd="0" destOrd="0" presId="urn:microsoft.com/office/officeart/2005/8/layout/hProcess9"/>
    <dgm:cxn modelId="{B2E44037-EEDB-47A2-BBD4-4C5B9A0C55D8}" type="presOf" srcId="{7F032385-F86E-4A86-B262-8B58B561C935}" destId="{BF598CD7-BF38-427C-BCB1-E537E50144F0}" srcOrd="0" destOrd="0" presId="urn:microsoft.com/office/officeart/2005/8/layout/hProcess9"/>
    <dgm:cxn modelId="{170155C5-0419-4F36-A6D9-D57B622E395E}" srcId="{7F032385-F86E-4A86-B262-8B58B561C935}" destId="{0E8B82E3-D2A2-4E93-B506-33D3E0140F55}" srcOrd="1" destOrd="0" parTransId="{D5E3C60C-2A9C-4050-AC88-4FF61E9D5D87}" sibTransId="{B9F538A4-5596-44F8-A305-C0DFCAAFFC6D}"/>
    <dgm:cxn modelId="{9C98B9AB-6072-4B71-B590-2CA1A7A145B9}" type="presOf" srcId="{814B1416-063D-4C01-B52D-5BDF41EC8512}" destId="{A8356285-EB89-444E-BB97-3E1E50E60F51}" srcOrd="0" destOrd="0" presId="urn:microsoft.com/office/officeart/2005/8/layout/hProcess9"/>
    <dgm:cxn modelId="{3F9E76D8-92B2-430D-88F2-762D375A37E4}" srcId="{7F032385-F86E-4A86-B262-8B58B561C935}" destId="{814B1416-063D-4C01-B52D-5BDF41EC8512}" srcOrd="0" destOrd="0" parTransId="{DF026AC3-A795-4CB1-B811-BF894EC678C0}" sibTransId="{4570E6FD-AFE8-4851-A318-1C8B788D67D7}"/>
    <dgm:cxn modelId="{220117A5-C6E6-42E0-8D18-20B56A532E30}" type="presOf" srcId="{79D4EFFD-2AE6-40B4-BC85-23DEB9F12EF7}" destId="{DE28A5F2-7222-4D37-809B-7E4F909CF22E}" srcOrd="0" destOrd="0" presId="urn:microsoft.com/office/officeart/2005/8/layout/hProcess9"/>
    <dgm:cxn modelId="{A2C6907F-2D49-4352-AB71-2474385A7BD5}" srcId="{7F032385-F86E-4A86-B262-8B58B561C935}" destId="{D43D3F9C-E9FE-479F-A6D7-0A3B6EBA47DA}" srcOrd="3" destOrd="0" parTransId="{63A379A7-4771-4633-9671-559AFED88DD2}" sibTransId="{B37A0078-DE5F-44DC-851D-746460DB1B85}"/>
    <dgm:cxn modelId="{92DE7DD5-A682-49FE-96CA-6A674710A1B0}" type="presOf" srcId="{0E8B82E3-D2A2-4E93-B506-33D3E0140F55}" destId="{FE4C3B10-61C9-4F17-B23F-314D969B28F6}" srcOrd="0" destOrd="0" presId="urn:microsoft.com/office/officeart/2005/8/layout/hProcess9"/>
    <dgm:cxn modelId="{798F692B-33C4-45F9-8C2A-7D0889FFC504}" srcId="{7F032385-F86E-4A86-B262-8B58B561C935}" destId="{79D4EFFD-2AE6-40B4-BC85-23DEB9F12EF7}" srcOrd="4" destOrd="0" parTransId="{4A456A98-DB6C-4D8E-B47F-CB59448FDE86}" sibTransId="{9C3C630C-4234-4137-B6C6-6572D74E92D7}"/>
    <dgm:cxn modelId="{DA2A732A-99BF-4EE9-B98A-5FB5F424D7F3}" srcId="{7F032385-F86E-4A86-B262-8B58B561C935}" destId="{52E26D2B-335B-4CD4-AD60-5590ACF5B0D9}" srcOrd="2" destOrd="0" parTransId="{B5BC8140-5038-443A-A507-FBAF14D4BF30}" sibTransId="{CA977B68-D75C-42C5-854C-FF526EC1E3DF}"/>
    <dgm:cxn modelId="{068C19C3-02E9-488F-860C-5AF0F7085976}" type="presParOf" srcId="{BF598CD7-BF38-427C-BCB1-E537E50144F0}" destId="{28EECE6F-5234-4B4F-8E3B-ADEED1FA0FAF}" srcOrd="0" destOrd="0" presId="urn:microsoft.com/office/officeart/2005/8/layout/hProcess9"/>
    <dgm:cxn modelId="{B0BA8371-227E-4C19-B781-60BA46173020}" type="presParOf" srcId="{BF598CD7-BF38-427C-BCB1-E537E50144F0}" destId="{FBE8F30E-5587-4BB9-AB05-381B9C6AAF55}" srcOrd="1" destOrd="0" presId="urn:microsoft.com/office/officeart/2005/8/layout/hProcess9"/>
    <dgm:cxn modelId="{36E05307-5634-4D78-9742-F81476F725C5}" type="presParOf" srcId="{FBE8F30E-5587-4BB9-AB05-381B9C6AAF55}" destId="{A8356285-EB89-444E-BB97-3E1E50E60F51}" srcOrd="0" destOrd="0" presId="urn:microsoft.com/office/officeart/2005/8/layout/hProcess9"/>
    <dgm:cxn modelId="{21B4BF0A-A49D-4C67-8BF1-DB0F01CF95EE}" type="presParOf" srcId="{FBE8F30E-5587-4BB9-AB05-381B9C6AAF55}" destId="{E9647253-B13D-4B00-A06A-C7186541EC0F}" srcOrd="1" destOrd="0" presId="urn:microsoft.com/office/officeart/2005/8/layout/hProcess9"/>
    <dgm:cxn modelId="{68F80F4C-0CD2-4CB6-B226-9B832B8C85F2}" type="presParOf" srcId="{FBE8F30E-5587-4BB9-AB05-381B9C6AAF55}" destId="{FE4C3B10-61C9-4F17-B23F-314D969B28F6}" srcOrd="2" destOrd="0" presId="urn:microsoft.com/office/officeart/2005/8/layout/hProcess9"/>
    <dgm:cxn modelId="{B145B291-EF5A-417A-BF08-4A051109A241}" type="presParOf" srcId="{FBE8F30E-5587-4BB9-AB05-381B9C6AAF55}" destId="{430134C1-8724-44B5-A676-6D709FBFDD25}" srcOrd="3" destOrd="0" presId="urn:microsoft.com/office/officeart/2005/8/layout/hProcess9"/>
    <dgm:cxn modelId="{E8F26FE9-6F6C-4C61-9E20-322E74D587D9}" type="presParOf" srcId="{FBE8F30E-5587-4BB9-AB05-381B9C6AAF55}" destId="{32F82D02-06CE-42F2-BEDC-A70B5430F118}" srcOrd="4" destOrd="0" presId="urn:microsoft.com/office/officeart/2005/8/layout/hProcess9"/>
    <dgm:cxn modelId="{B5741975-0705-4CA9-846F-9C6479902A82}" type="presParOf" srcId="{FBE8F30E-5587-4BB9-AB05-381B9C6AAF55}" destId="{D15C7F0D-B0B5-4A06-B886-64E7147CB763}" srcOrd="5" destOrd="0" presId="urn:microsoft.com/office/officeart/2005/8/layout/hProcess9"/>
    <dgm:cxn modelId="{F39AC67C-521D-4EB5-8087-0EB56AD608A5}" type="presParOf" srcId="{FBE8F30E-5587-4BB9-AB05-381B9C6AAF55}" destId="{1C4666FB-B787-40FE-B925-B75DA73C4F37}" srcOrd="6" destOrd="0" presId="urn:microsoft.com/office/officeart/2005/8/layout/hProcess9"/>
    <dgm:cxn modelId="{6199603D-B956-4B2B-B2D0-2FD12760B640}" type="presParOf" srcId="{FBE8F30E-5587-4BB9-AB05-381B9C6AAF55}" destId="{88FD3346-E2FA-43A7-ABBB-97E506EF1856}" srcOrd="7" destOrd="0" presId="urn:microsoft.com/office/officeart/2005/8/layout/hProcess9"/>
    <dgm:cxn modelId="{A24D46BE-C049-4F4B-A8F6-09FE7E76F05A}" type="presParOf" srcId="{FBE8F30E-5587-4BB9-AB05-381B9C6AAF55}" destId="{DE28A5F2-7222-4D37-809B-7E4F909CF22E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EECE6F-5234-4B4F-8E3B-ADEED1FA0FAF}">
      <dsp:nvSpPr>
        <dsp:cNvPr id="0" name=""/>
        <dsp:cNvSpPr/>
      </dsp:nvSpPr>
      <dsp:spPr>
        <a:xfrm>
          <a:off x="1" y="0"/>
          <a:ext cx="7642083" cy="5098038"/>
        </a:xfrm>
        <a:prstGeom prst="rightArrow">
          <a:avLst/>
        </a:prstGeom>
        <a:solidFill>
          <a:srgbClr val="ED7D31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356285-EB89-444E-BB97-3E1E50E60F51}">
      <dsp:nvSpPr>
        <dsp:cNvPr id="0" name=""/>
        <dsp:cNvSpPr/>
      </dsp:nvSpPr>
      <dsp:spPr>
        <a:xfrm>
          <a:off x="2819" y="1529411"/>
          <a:ext cx="1288849" cy="2039215"/>
        </a:xfrm>
        <a:prstGeom prst="roundRect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1400" kern="120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Obtención de los datos</a:t>
          </a:r>
          <a:endParaRPr lang="es-VE" sz="1400" kern="1200" dirty="0">
            <a:solidFill>
              <a:sysClr val="windowText" lastClr="000000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65735" y="1592327"/>
        <a:ext cx="1163017" cy="1913383"/>
      </dsp:txXfrm>
    </dsp:sp>
    <dsp:sp modelId="{FE4C3B10-61C9-4F17-B23F-314D969B28F6}">
      <dsp:nvSpPr>
        <dsp:cNvPr id="0" name=""/>
        <dsp:cNvSpPr/>
      </dsp:nvSpPr>
      <dsp:spPr>
        <a:xfrm>
          <a:off x="1493914" y="1529411"/>
          <a:ext cx="1375685" cy="2039215"/>
        </a:xfrm>
        <a:prstGeom prst="roundRect">
          <a:avLst/>
        </a:prstGeom>
        <a:solidFill>
          <a:srgbClr val="ED7D31">
            <a:hueOff val="-363841"/>
            <a:satOff val="-20982"/>
            <a:lumOff val="2157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1400" kern="120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Normalización</a:t>
          </a:r>
          <a:endParaRPr lang="es-VE" sz="1400" kern="1200" dirty="0">
            <a:solidFill>
              <a:sysClr val="windowText" lastClr="000000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1561069" y="1596566"/>
        <a:ext cx="1241375" cy="1904905"/>
      </dsp:txXfrm>
    </dsp:sp>
    <dsp:sp modelId="{32F82D02-06CE-42F2-BEDC-A70B5430F118}">
      <dsp:nvSpPr>
        <dsp:cNvPr id="0" name=""/>
        <dsp:cNvSpPr/>
      </dsp:nvSpPr>
      <dsp:spPr>
        <a:xfrm>
          <a:off x="3071847" y="1529411"/>
          <a:ext cx="1288849" cy="2039215"/>
        </a:xfrm>
        <a:prstGeom prst="roundRect">
          <a:avLst/>
        </a:prstGeom>
        <a:solidFill>
          <a:srgbClr val="ED7D31">
            <a:hueOff val="-727682"/>
            <a:satOff val="-41964"/>
            <a:lumOff val="431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1400" kern="120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Análisis diferencial de la expresión</a:t>
          </a:r>
          <a:endParaRPr lang="es-VE" sz="1400" kern="1200" dirty="0">
            <a:solidFill>
              <a:sysClr val="windowText" lastClr="000000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3134763" y="1592327"/>
        <a:ext cx="1163017" cy="1913383"/>
      </dsp:txXfrm>
    </dsp:sp>
    <dsp:sp modelId="{1C4666FB-B787-40FE-B925-B75DA73C4F37}">
      <dsp:nvSpPr>
        <dsp:cNvPr id="0" name=""/>
        <dsp:cNvSpPr/>
      </dsp:nvSpPr>
      <dsp:spPr>
        <a:xfrm>
          <a:off x="4562942" y="1529411"/>
          <a:ext cx="1585229" cy="2039215"/>
        </a:xfrm>
        <a:prstGeom prst="roundRect">
          <a:avLst/>
        </a:prstGeom>
        <a:solidFill>
          <a:srgbClr val="ED7D31">
            <a:hueOff val="-1091522"/>
            <a:satOff val="-62946"/>
            <a:lumOff val="647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1400" kern="120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Lista de genes diferencialmente expresados</a:t>
          </a:r>
          <a:endParaRPr lang="es-VE" sz="1400" kern="1200" dirty="0">
            <a:solidFill>
              <a:sysClr val="windowText" lastClr="000000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4640327" y="1606796"/>
        <a:ext cx="1430459" cy="1884445"/>
      </dsp:txXfrm>
    </dsp:sp>
    <dsp:sp modelId="{DE28A5F2-7222-4D37-809B-7E4F909CF22E}">
      <dsp:nvSpPr>
        <dsp:cNvPr id="0" name=""/>
        <dsp:cNvSpPr/>
      </dsp:nvSpPr>
      <dsp:spPr>
        <a:xfrm>
          <a:off x="6350418" y="1529411"/>
          <a:ext cx="1288849" cy="2039215"/>
        </a:xfrm>
        <a:prstGeom prst="roundRect">
          <a:avLst/>
        </a:prstGeom>
        <a:solidFill>
          <a:srgbClr val="ED7D31">
            <a:hueOff val="-1455363"/>
            <a:satOff val="-83928"/>
            <a:lumOff val="8628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VE" sz="1400" kern="1200">
              <a:solidFill>
                <a:sysClr val="windowText" lastClr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Utilización de algoritmos de inferencia</a:t>
          </a:r>
          <a:endParaRPr lang="es-VE" sz="1400" kern="1200" dirty="0">
            <a:solidFill>
              <a:sysClr val="windowText" lastClr="000000"/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6413334" y="1592327"/>
        <a:ext cx="1163017" cy="1913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955A0-1D35-4A99-B359-53D76FE5E90C}" type="datetimeFigureOut">
              <a:rPr lang="es-VE" smtClean="0"/>
              <a:t>14/11/2023</a:t>
            </a:fld>
            <a:endParaRPr lang="es-V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5621F-56E2-4D40-9188-0B8743816133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17092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Buscar</a:t>
            </a:r>
            <a:r>
              <a:rPr lang="en-US" dirty="0" smtClean="0"/>
              <a:t> mi </a:t>
            </a:r>
            <a:r>
              <a:rPr lang="en-US" dirty="0" err="1" smtClean="0"/>
              <a:t>presentacion</a:t>
            </a:r>
            <a:r>
              <a:rPr lang="en-US" baseline="0" dirty="0" smtClean="0"/>
              <a:t> UCV</a:t>
            </a:r>
            <a:endParaRPr lang="es-V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5621F-56E2-4D40-9188-0B8743816133}" type="slidenum">
              <a:rPr lang="es-VE" smtClean="0"/>
              <a:t>29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08820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V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Estadística: Pruebas de hipótesis, distribuciones, intuición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5621F-56E2-4D40-9188-0B8743816133}" type="slidenum">
              <a:rPr lang="es-VE" smtClean="0"/>
              <a:t>33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6275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A245-DC18-4881-8D9A-CA1BE62754AE}" type="datetimeFigureOut">
              <a:rPr lang="es-VE" smtClean="0"/>
              <a:t>14/11/2023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DFDAB-797B-43F4-9D79-15B19139B796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99927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A245-DC18-4881-8D9A-CA1BE62754AE}" type="datetimeFigureOut">
              <a:rPr lang="es-VE" smtClean="0"/>
              <a:t>14/11/2023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DFDAB-797B-43F4-9D79-15B19139B796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7685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A245-DC18-4881-8D9A-CA1BE62754AE}" type="datetimeFigureOut">
              <a:rPr lang="es-VE" smtClean="0"/>
              <a:t>14/11/2023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DFDAB-797B-43F4-9D79-15B19139B796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03285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A245-DC18-4881-8D9A-CA1BE62754AE}" type="datetimeFigureOut">
              <a:rPr lang="es-VE" smtClean="0"/>
              <a:t>14/11/2023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DFDAB-797B-43F4-9D79-15B19139B796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244100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A245-DC18-4881-8D9A-CA1BE62754AE}" type="datetimeFigureOut">
              <a:rPr lang="es-VE" smtClean="0"/>
              <a:t>14/11/2023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DFDAB-797B-43F4-9D79-15B19139B796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78887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A245-DC18-4881-8D9A-CA1BE62754AE}" type="datetimeFigureOut">
              <a:rPr lang="es-VE" smtClean="0"/>
              <a:t>14/11/2023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DFDAB-797B-43F4-9D79-15B19139B796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91560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A245-DC18-4881-8D9A-CA1BE62754AE}" type="datetimeFigureOut">
              <a:rPr lang="es-VE" smtClean="0"/>
              <a:t>14/11/2023</a:t>
            </a:fld>
            <a:endParaRPr lang="es-V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DFDAB-797B-43F4-9D79-15B19139B796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053532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A245-DC18-4881-8D9A-CA1BE62754AE}" type="datetimeFigureOut">
              <a:rPr lang="es-VE" smtClean="0"/>
              <a:t>14/11/2023</a:t>
            </a:fld>
            <a:endParaRPr lang="es-V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DFDAB-797B-43F4-9D79-15B19139B796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80903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A245-DC18-4881-8D9A-CA1BE62754AE}" type="datetimeFigureOut">
              <a:rPr lang="es-VE" smtClean="0"/>
              <a:t>14/11/2023</a:t>
            </a:fld>
            <a:endParaRPr lang="es-V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DFDAB-797B-43F4-9D79-15B19139B796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3109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A245-DC18-4881-8D9A-CA1BE62754AE}" type="datetimeFigureOut">
              <a:rPr lang="es-VE" smtClean="0"/>
              <a:t>14/11/2023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DFDAB-797B-43F4-9D79-15B19139B796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364367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7A245-DC18-4881-8D9A-CA1BE62754AE}" type="datetimeFigureOut">
              <a:rPr lang="es-VE" smtClean="0"/>
              <a:t>14/11/2023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DFDAB-797B-43F4-9D79-15B19139B796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78651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7A245-DC18-4881-8D9A-CA1BE62754AE}" type="datetimeFigureOut">
              <a:rPr lang="es-VE" smtClean="0"/>
              <a:t>14/11/2023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DFDAB-797B-43F4-9D79-15B19139B796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57129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png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45050" y="1936800"/>
            <a:ext cx="9144000" cy="2387600"/>
          </a:xfrm>
        </p:spPr>
        <p:txBody>
          <a:bodyPr>
            <a:normAutofit/>
          </a:bodyPr>
          <a:lstStyle/>
          <a:p>
            <a:r>
              <a:rPr lang="es-VE" sz="3200" dirty="0"/>
              <a:t>Titulo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30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93265" y="2767280"/>
            <a:ext cx="984756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Herramientas computacionales para el </a:t>
            </a:r>
            <a:endParaRPr lang="es-VE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ctr"/>
            <a:r>
              <a:rPr lang="es-VE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análisis </a:t>
            </a:r>
            <a:r>
              <a:rPr lang="es-VE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 datos genómicos</a:t>
            </a:r>
            <a:endParaRPr lang="es-VE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51191" y="4324400"/>
            <a:ext cx="4483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Fernando Hernandez, IVIC</a:t>
            </a:r>
            <a:endParaRPr lang="es-V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41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731463" y="3042330"/>
            <a:ext cx="5638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V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Secuenciación en el </a:t>
            </a:r>
          </a:p>
          <a:p>
            <a:pPr algn="ctr"/>
            <a:r>
              <a:rPr lang="es-V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2007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77" y="1584325"/>
            <a:ext cx="6754446" cy="405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70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itle 1"/>
          <p:cNvSpPr txBox="1">
            <a:spLocks noChangeArrowheads="1"/>
          </p:cNvSpPr>
          <p:nvPr/>
        </p:nvSpPr>
        <p:spPr>
          <a:xfrm>
            <a:off x="7016261" y="2912862"/>
            <a:ext cx="481437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V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Secuenciación hoy!</a:t>
            </a:r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517673" y="1188162"/>
            <a:ext cx="6233746" cy="4872764"/>
            <a:chOff x="0" y="685799"/>
            <a:chExt cx="9145137" cy="7149168"/>
          </a:xfrm>
        </p:grpSpPr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124200"/>
              <a:ext cx="9144000" cy="2319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85799"/>
              <a:ext cx="9144000" cy="1340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943220"/>
              <a:ext cx="9144000" cy="1494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7" y="5410200"/>
              <a:ext cx="9144000" cy="2424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7756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3" y="3316325"/>
            <a:ext cx="6324600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191" y="926960"/>
            <a:ext cx="5851609" cy="345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08489" y="1885827"/>
            <a:ext cx="11175022" cy="141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V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Los microarreglos contienen de cientos a millones de sondas</a:t>
            </a:r>
          </a:p>
          <a:p>
            <a:r>
              <a:rPr lang="es-V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Detectar simultáneamente que tanto cada gen se esta expresando</a:t>
            </a:r>
            <a:endParaRPr lang="es-VE" altLang="ja-JP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VE" alt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Te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169" y="3121269"/>
            <a:ext cx="2020887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629" y="3121269"/>
            <a:ext cx="2398712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9013" y="1080372"/>
            <a:ext cx="69445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La ola de los </a:t>
            </a:r>
            <a:r>
              <a:rPr lang="es-VE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microarreglos</a:t>
            </a:r>
            <a:r>
              <a:rPr lang="es-V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!!</a:t>
            </a:r>
            <a:endParaRPr lang="es-V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13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472853" y="3126040"/>
            <a:ext cx="337917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LLA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n-US" altLang="en-US" dirty="0" smtClean="0">
                <a:solidFill>
                  <a:srgbClr val="6386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LMA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85800" y="1295400"/>
            <a:ext cx="77724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Golub et al, Science 1999.</a:t>
            </a: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1143000" y="1828800"/>
            <a:ext cx="6705600" cy="4467225"/>
            <a:chOff x="768" y="1056"/>
            <a:chExt cx="4128" cy="271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056"/>
              <a:ext cx="4128" cy="2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3319"/>
              <a:ext cx="4128" cy="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95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itle 1"/>
          <p:cNvSpPr txBox="1">
            <a:spLocks noChangeArrowheads="1"/>
          </p:cNvSpPr>
          <p:nvPr/>
        </p:nvSpPr>
        <p:spPr>
          <a:xfrm>
            <a:off x="7280781" y="4189699"/>
            <a:ext cx="47332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V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“Microarreglos” hoy</a:t>
            </a:r>
            <a:endParaRPr lang="es-VE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 noChangeArrowheads="1"/>
          </p:cNvSpPr>
          <p:nvPr/>
        </p:nvSpPr>
        <p:spPr>
          <a:xfrm>
            <a:off x="685799" y="1295400"/>
            <a:ext cx="9806234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V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Inferir niveles de expresión de un gran conjunto de genes</a:t>
            </a:r>
          </a:p>
          <a:p>
            <a:r>
              <a:rPr lang="es-VE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Mapa de conectividad</a:t>
            </a:r>
            <a:r>
              <a:rPr lang="es-V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1.5M perfiles de expresión para mas de 3 mil perturbaciones en genes y 5 mil drogas</a:t>
            </a:r>
          </a:p>
          <a:p>
            <a:endParaRPr lang="es-VE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12"/>
          <p:cNvGrpSpPr>
            <a:grpSpLocks/>
          </p:cNvGrpSpPr>
          <p:nvPr/>
        </p:nvGrpSpPr>
        <p:grpSpPr bwMode="auto">
          <a:xfrm>
            <a:off x="442831" y="4103180"/>
            <a:ext cx="2217738" cy="2085975"/>
            <a:chOff x="6813866" y="3849004"/>
            <a:chExt cx="1975307" cy="1857032"/>
          </a:xfrm>
        </p:grpSpPr>
        <p:pic>
          <p:nvPicPr>
            <p:cNvPr id="8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3321" y="3849004"/>
              <a:ext cx="1124112" cy="556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866" y="4224556"/>
              <a:ext cx="1975307" cy="1481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31" y="3333243"/>
            <a:ext cx="4464050" cy="285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893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extBox 2"/>
          <p:cNvSpPr txBox="1"/>
          <p:nvPr/>
        </p:nvSpPr>
        <p:spPr>
          <a:xfrm>
            <a:off x="5679831" y="3543300"/>
            <a:ext cx="7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Retos</a:t>
            </a:r>
            <a:r>
              <a:rPr lang="en-US" dirty="0" smtClean="0"/>
              <a:t>!</a:t>
            </a:r>
            <a:endParaRPr lang="es-V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6" y="1001598"/>
            <a:ext cx="4854804" cy="48548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191" y="1355514"/>
            <a:ext cx="4854858" cy="48548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9365376" y="3075057"/>
            <a:ext cx="2238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Retos!!!!!</a:t>
            </a:r>
            <a:endParaRPr lang="es-V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80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233246" y="1690688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smtClean="0">
                <a:latin typeface="Arial" panose="020B0604020202020204" pitchFamily="34" charset="0"/>
                <a:cs typeface="Arial" panose="020B0604020202020204" pitchFamily="34" charset="0"/>
              </a:rPr>
              <a:t>Cambio de </a:t>
            </a:r>
            <a:r>
              <a:rPr lang="sv-SE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paradigma</a:t>
            </a:r>
            <a:endParaRPr lang="sv-SE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824055" y="3016251"/>
            <a:ext cx="9529745" cy="193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VE" sz="2400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VE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genes </a:t>
            </a:r>
            <a:r>
              <a:rPr lang="es-VE" sz="2400" dirty="0">
                <a:latin typeface="Arial" panose="020B0604020202020204" pitchFamily="34" charset="0"/>
                <a:cs typeface="Arial" panose="020B0604020202020204" pitchFamily="34" charset="0"/>
              </a:rPr>
              <a:t>individuales a </a:t>
            </a:r>
            <a:r>
              <a:rPr lang="es-VE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genomas</a:t>
            </a:r>
            <a:r>
              <a:rPr lang="es-V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V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completos</a:t>
            </a:r>
          </a:p>
          <a:p>
            <a:pPr algn="just"/>
            <a:r>
              <a:rPr lang="es-V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VE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transcritos</a:t>
            </a:r>
            <a:r>
              <a:rPr lang="es-V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VE" sz="2400" dirty="0">
                <a:latin typeface="Arial" panose="020B0604020202020204" pitchFamily="34" charset="0"/>
                <a:cs typeface="Arial" panose="020B0604020202020204" pitchFamily="34" charset="0"/>
              </a:rPr>
              <a:t>individuales a </a:t>
            </a:r>
            <a:r>
              <a:rPr lang="es-VE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transcriptomas </a:t>
            </a:r>
            <a:r>
              <a:rPr lang="es-V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completos</a:t>
            </a:r>
          </a:p>
          <a:p>
            <a:pPr algn="just"/>
            <a:r>
              <a:rPr lang="es-V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VE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organismos</a:t>
            </a:r>
            <a:r>
              <a:rPr lang="es-VE" sz="2400" dirty="0">
                <a:latin typeface="Arial" panose="020B0604020202020204" pitchFamily="34" charset="0"/>
                <a:cs typeface="Arial" panose="020B0604020202020204" pitchFamily="34" charset="0"/>
              </a:rPr>
              <a:t> individuales a </a:t>
            </a:r>
            <a:r>
              <a:rPr lang="es-VE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grupos metagenómicos </a:t>
            </a:r>
            <a:r>
              <a:rPr lang="es-V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complejos</a:t>
            </a:r>
          </a:p>
          <a:p>
            <a:pPr algn="just"/>
            <a:r>
              <a:rPr lang="es-V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VE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organismos</a:t>
            </a:r>
            <a:r>
              <a:rPr lang="es-VE" sz="2400" dirty="0">
                <a:latin typeface="Arial" panose="020B0604020202020204" pitchFamily="34" charset="0"/>
                <a:cs typeface="Arial" panose="020B0604020202020204" pitchFamily="34" charset="0"/>
              </a:rPr>
              <a:t> modelo hasta las </a:t>
            </a:r>
            <a:r>
              <a:rPr lang="es-VE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especies</a:t>
            </a:r>
            <a:r>
              <a:rPr lang="es-VE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V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particulares.</a:t>
            </a:r>
            <a:endParaRPr lang="sv-SE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58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itle 8"/>
          <p:cNvSpPr txBox="1">
            <a:spLocks noChangeArrowheads="1"/>
          </p:cNvSpPr>
          <p:nvPr/>
        </p:nvSpPr>
        <p:spPr>
          <a:xfrm>
            <a:off x="799708" y="912813"/>
            <a:ext cx="945587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V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Presenta importantes </a:t>
            </a:r>
            <a:r>
              <a:rPr lang="es-VE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retos</a:t>
            </a:r>
            <a:r>
              <a:rPr lang="es-V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en análisis de </a:t>
            </a:r>
            <a:r>
              <a:rPr lang="es-VE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grandes datos </a:t>
            </a:r>
            <a:r>
              <a:rPr lang="es-V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(Big data)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932" y="1867277"/>
            <a:ext cx="4233421" cy="42334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8890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139391" y="9969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VE" dirty="0" smtClean="0"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Análisis de datos!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992" y="2"/>
            <a:ext cx="1822962" cy="778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00" b="1" dirty="0">
                <a:latin typeface="+mj-lt"/>
                <a:ea typeface="+mn-ea"/>
                <a:cs typeface="BlairMdITC TT-Medium"/>
              </a:rPr>
              <a:t>!</a:t>
            </a: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2102593" y="5653047"/>
            <a:ext cx="827181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s-V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Aun se requieren + bioinformáticos!</a:t>
            </a:r>
            <a:endParaRPr lang="es-V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5832590" y="1955283"/>
            <a:ext cx="3352537" cy="3697764"/>
            <a:chOff x="6364941" y="1423609"/>
            <a:chExt cx="2712151" cy="2763331"/>
          </a:xfrm>
        </p:grpSpPr>
        <p:cxnSp>
          <p:nvCxnSpPr>
            <p:cNvPr id="9" name="Straight Arrow Connector 8"/>
            <p:cNvCxnSpPr/>
            <p:nvPr/>
          </p:nvCxnSpPr>
          <p:spPr>
            <a:xfrm rot="16200000" flipV="1">
              <a:off x="5647573" y="2808667"/>
              <a:ext cx="2061851" cy="29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6693317" y="3854410"/>
              <a:ext cx="2196683" cy="23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3"/>
            <p:cNvSpPr txBox="1">
              <a:spLocks noChangeArrowheads="1"/>
            </p:cNvSpPr>
            <p:nvPr/>
          </p:nvSpPr>
          <p:spPr bwMode="auto">
            <a:xfrm>
              <a:off x="6364941" y="1748665"/>
              <a:ext cx="301825" cy="274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$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82498" y="3634938"/>
              <a:ext cx="439810" cy="21947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tint val="66000"/>
                    <a:satMod val="160000"/>
                  </a:schemeClr>
                </a:gs>
                <a:gs pos="50000">
                  <a:schemeClr val="tx1">
                    <a:tint val="44500"/>
                    <a:satMod val="160000"/>
                  </a:schemeClr>
                </a:gs>
                <a:gs pos="100000">
                  <a:schemeClr val="tx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55847" y="1792560"/>
              <a:ext cx="554802" cy="2061851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tint val="66000"/>
                    <a:satMod val="160000"/>
                  </a:schemeClr>
                </a:gs>
                <a:gs pos="50000">
                  <a:schemeClr val="tx1">
                    <a:tint val="44500"/>
                    <a:satMod val="160000"/>
                  </a:schemeClr>
                </a:gs>
                <a:gs pos="100000">
                  <a:schemeClr val="tx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6"/>
            <p:cNvSpPr txBox="1">
              <a:spLocks noChangeArrowheads="1"/>
            </p:cNvSpPr>
            <p:nvPr/>
          </p:nvSpPr>
          <p:spPr bwMode="auto">
            <a:xfrm>
              <a:off x="6876606" y="3910939"/>
              <a:ext cx="1420043" cy="276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s-VE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Secuenciación</a:t>
              </a:r>
              <a:endParaRPr lang="es-VE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7"/>
            <p:cNvSpPr txBox="1">
              <a:spLocks noChangeArrowheads="1"/>
            </p:cNvSpPr>
            <p:nvPr/>
          </p:nvSpPr>
          <p:spPr bwMode="auto">
            <a:xfrm>
              <a:off x="7389403" y="1423609"/>
              <a:ext cx="1687689" cy="276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s-VE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Análisis de datos</a:t>
              </a:r>
              <a:endParaRPr lang="es-VE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379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extBox 2"/>
          <p:cNvSpPr txBox="1"/>
          <p:nvPr/>
        </p:nvSpPr>
        <p:spPr>
          <a:xfrm>
            <a:off x="5882055" y="2967335"/>
            <a:ext cx="4673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5400" dirty="0" smtClean="0">
                <a:latin typeface="Arial" panose="020B0604020202020204" pitchFamily="34" charset="0"/>
                <a:cs typeface="Arial" panose="020B0604020202020204" pitchFamily="34" charset="0"/>
              </a:rPr>
              <a:t>Los Avances!!!</a:t>
            </a:r>
            <a:endParaRPr lang="es-VE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94" y="1142999"/>
            <a:ext cx="4920761" cy="492076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6444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568" y="1690688"/>
            <a:ext cx="9666863" cy="20000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4637" y="4043511"/>
            <a:ext cx="8542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Fortalecer capacidades en bioinformática para Latinoamérica</a:t>
            </a:r>
            <a:endParaRPr lang="es-V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1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6852"/>
            <a:ext cx="4689987" cy="46899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35768" y="2744876"/>
            <a:ext cx="4245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Alto poder computacional</a:t>
            </a:r>
            <a:endParaRPr lang="es-V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35768" y="3422991"/>
            <a:ext cx="5218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Una infraestructura IT dedicada</a:t>
            </a:r>
            <a:endParaRPr lang="es-V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49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417264" y="1027906"/>
            <a:ext cx="3955948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VE" dirty="0" smtClean="0">
                <a:latin typeface="Arial" panose="020B0604020202020204" pitchFamily="34" charset="0"/>
                <a:cs typeface="Arial" panose="020B0604020202020204" pitchFamily="34" charset="0"/>
              </a:rPr>
              <a:t>Tecnologías de NGS</a:t>
            </a:r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Group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974296"/>
              </p:ext>
            </p:extLst>
          </p:nvPr>
        </p:nvGraphicFramePr>
        <p:xfrm>
          <a:off x="2482273" y="1690688"/>
          <a:ext cx="7535012" cy="436788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83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3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7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71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b="1" u="none" strike="noStrike" cap="none" normalizeH="0" baseline="0" noProof="0" dirty="0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Compañía</a:t>
                      </a:r>
                      <a:endParaRPr kumimoji="0" lang="es-VE" sz="16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b="1" u="none" strike="noStrike" cap="none" normalizeH="0" baseline="0" noProof="0" dirty="0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Plataforma</a:t>
                      </a:r>
                      <a:endParaRPr kumimoji="0" lang="es-VE" sz="16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b="1" u="none" strike="noStrike" cap="none" normalizeH="0" baseline="0" noProof="0" dirty="0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Amplificación </a:t>
                      </a:r>
                      <a:endParaRPr kumimoji="0" lang="es-VE" sz="16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b="1" u="none" strike="noStrike" cap="none" normalizeH="0" baseline="0" noProof="0" dirty="0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Método de secuenciación</a:t>
                      </a:r>
                      <a:endParaRPr kumimoji="0" lang="es-VE" sz="16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1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b="1" u="none" strike="noStrike" cap="none" normalizeH="0" baseline="0" noProof="0" dirty="0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Roche</a:t>
                      </a:r>
                      <a:endParaRPr kumimoji="0" lang="es-VE" sz="1600" b="1" i="0" u="none" strike="noStrike" cap="none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u="none" strike="noStrike" cap="none" normalizeH="0" baseline="0" noProof="0" dirty="0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454</a:t>
                      </a:r>
                      <a:endParaRPr kumimoji="0" lang="es-VE" sz="1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u="none" strike="noStrike" cap="none" normalizeH="0" baseline="0" noProof="0" dirty="0" err="1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emPCR</a:t>
                      </a:r>
                      <a:endParaRPr kumimoji="0" lang="es-VE" sz="1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u="none" strike="noStrike" cap="none" normalizeH="0" baseline="0" noProof="0" dirty="0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Pirosecuenciación</a:t>
                      </a:r>
                      <a:endParaRPr kumimoji="0" lang="es-VE" sz="1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4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b="1" u="none" strike="noStrike" cap="none" normalizeH="0" baseline="0" noProof="0" dirty="0" err="1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Illumina</a:t>
                      </a:r>
                      <a:endParaRPr kumimoji="0" lang="es-VE" sz="16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u="none" strike="noStrike" cap="none" normalizeH="0" baseline="0" noProof="0" dirty="0" err="1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HiSeq</a:t>
                      </a:r>
                      <a:endParaRPr kumimoji="0" lang="es-VE" sz="1600" u="none" strike="noStrike" cap="none" normalizeH="0" baseline="0" noProof="0" dirty="0" smtClean="0">
                        <a:ln>
                          <a:noFill/>
                        </a:ln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u="none" strike="noStrike" cap="none" normalizeH="0" baseline="0" noProof="0" dirty="0" err="1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MiSeq</a:t>
                      </a:r>
                      <a:endParaRPr kumimoji="0" lang="es-VE" sz="1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u="none" strike="noStrike" cap="none" normalizeH="0" baseline="0" noProof="0" dirty="0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Bridge PCR</a:t>
                      </a:r>
                      <a:endParaRPr kumimoji="0" lang="es-VE" sz="1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u="none" strike="noStrike" cap="none" normalizeH="0" baseline="0" noProof="0" dirty="0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Síntesis</a:t>
                      </a:r>
                      <a:endParaRPr kumimoji="0" lang="es-VE" sz="1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1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b="1" u="none" strike="noStrike" cap="none" normalizeH="0" baseline="0" noProof="0" dirty="0" err="1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LifeTech</a:t>
                      </a:r>
                      <a:endParaRPr kumimoji="0" lang="es-VE" sz="16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u="none" strike="noStrike" cap="none" normalizeH="0" baseline="0" noProof="0" dirty="0" err="1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SOLiD</a:t>
                      </a:r>
                      <a:endParaRPr kumimoji="0" lang="es-VE" sz="1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u="none" strike="noStrike" cap="none" normalizeH="0" baseline="0" noProof="0" dirty="0" err="1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emPCR</a:t>
                      </a:r>
                      <a:r>
                        <a:rPr kumimoji="0" lang="es-VE" sz="1600" u="none" strike="noStrike" cap="none" normalizeH="0" baseline="0" noProof="0" dirty="0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 </a:t>
                      </a:r>
                      <a:r>
                        <a:rPr kumimoji="0" lang="es-VE" sz="1600" u="none" strike="noStrike" cap="none" normalizeH="0" baseline="0" noProof="0" dirty="0" err="1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Wildfire</a:t>
                      </a:r>
                      <a:endParaRPr kumimoji="0" lang="es-VE" sz="1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u="none" strike="noStrike" cap="none" normalizeH="0" baseline="0" noProof="0" dirty="0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Ligación</a:t>
                      </a:r>
                      <a:endParaRPr kumimoji="0" lang="es-VE" sz="1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1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b="1" u="none" strike="noStrike" cap="none" normalizeH="0" baseline="0" noProof="0" dirty="0" err="1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Thermo</a:t>
                      </a:r>
                      <a:endParaRPr kumimoji="0" lang="es-VE" sz="16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u="none" strike="noStrike" cap="none" normalizeH="0" baseline="0" noProof="0" dirty="0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Ion </a:t>
                      </a:r>
                      <a:r>
                        <a:rPr kumimoji="0" lang="es-VE" sz="1600" u="none" strike="noStrike" cap="none" normalizeH="0" baseline="0" noProof="0" dirty="0" err="1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Torrent</a:t>
                      </a:r>
                      <a:r>
                        <a:rPr kumimoji="0" lang="es-VE" sz="1600" u="none" strike="noStrike" cap="none" normalizeH="0" baseline="0" noProof="0" dirty="0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/Ion </a:t>
                      </a:r>
                      <a:r>
                        <a:rPr kumimoji="0" lang="es-VE" sz="1600" u="none" strike="noStrike" cap="none" normalizeH="0" baseline="0" noProof="0" dirty="0" err="1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Proton</a:t>
                      </a:r>
                      <a:endParaRPr kumimoji="0" lang="es-VE" sz="1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u="none" strike="noStrike" cap="none" normalizeH="0" baseline="0" noProof="0" dirty="0" err="1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emPCR</a:t>
                      </a:r>
                      <a:endParaRPr kumimoji="0" lang="es-VE" sz="1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u="none" strike="noStrike" cap="none" normalizeH="0" baseline="0" noProof="0" dirty="0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Síntesis (pH)</a:t>
                      </a:r>
                      <a:endParaRPr kumimoji="0" lang="es-VE" sz="1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1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b="1" u="none" strike="noStrike" cap="none" normalizeH="0" baseline="0" noProof="0" dirty="0" err="1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Pacific</a:t>
                      </a:r>
                      <a:r>
                        <a:rPr kumimoji="0" lang="es-VE" sz="1600" b="1" u="none" strike="noStrike" cap="none" normalizeH="0" baseline="0" noProof="0" dirty="0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es-VE" sz="1600" b="1" u="none" strike="noStrike" cap="none" normalizeH="0" baseline="0" noProof="0" dirty="0" err="1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Bioscience</a:t>
                      </a:r>
                      <a:endParaRPr kumimoji="0" lang="es-VE" sz="16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u="none" strike="noStrike" cap="none" normalizeH="0" baseline="0" noProof="0" dirty="0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RSII</a:t>
                      </a:r>
                      <a:endParaRPr kumimoji="0" lang="es-VE" sz="1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u="none" strike="noStrike" cap="none" normalizeH="0" baseline="0" noProof="0" dirty="0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Ninguna</a:t>
                      </a:r>
                      <a:endParaRPr kumimoji="0" lang="es-VE" sz="1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u="none" strike="noStrike" cap="none" normalizeH="0" baseline="0" noProof="0" dirty="0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Síntesis</a:t>
                      </a:r>
                      <a:endParaRPr kumimoji="0" lang="es-VE" sz="1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71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b="1" u="none" strike="noStrike" cap="none" normalizeH="0" baseline="0" noProof="0" dirty="0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Complete </a:t>
                      </a:r>
                      <a:r>
                        <a:rPr kumimoji="0" lang="es-VE" sz="1600" b="1" u="none" strike="noStrike" cap="none" normalizeH="0" baseline="0" noProof="0" dirty="0" err="1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genomics</a:t>
                      </a:r>
                      <a:endParaRPr kumimoji="0" lang="es-VE" sz="16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u="none" strike="noStrike" cap="none" normalizeH="0" baseline="0" noProof="0" dirty="0" err="1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Nanoballs</a:t>
                      </a:r>
                      <a:endParaRPr kumimoji="0" lang="es-VE" sz="1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u="none" strike="noStrike" cap="none" normalizeH="0" baseline="0" noProof="0" dirty="0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Ninguna</a:t>
                      </a:r>
                      <a:endParaRPr kumimoji="0" lang="es-VE" sz="1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u="none" strike="noStrike" cap="none" normalizeH="0" baseline="0" noProof="0" dirty="0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Ligación</a:t>
                      </a:r>
                      <a:endParaRPr kumimoji="0" lang="es-VE" sz="16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61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b="1" u="none" strike="noStrike" cap="none" normalizeH="0" baseline="0" noProof="0" dirty="0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Oxford </a:t>
                      </a:r>
                      <a:r>
                        <a:rPr kumimoji="0" lang="es-VE" sz="1600" b="1" u="none" strike="noStrike" cap="none" normalizeH="0" baseline="0" noProof="0" dirty="0" err="1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Nanopore</a:t>
                      </a:r>
                      <a:endParaRPr kumimoji="0" lang="es-VE" sz="16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u="none" strike="noStrike" cap="none" normalizeH="0" baseline="0" noProof="0" dirty="0" err="1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minION</a:t>
                      </a:r>
                      <a:endParaRPr kumimoji="0" lang="es-VE" sz="1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u="none" strike="noStrike" cap="none" normalizeH="0" baseline="0" noProof="0" dirty="0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Ninguna</a:t>
                      </a:r>
                      <a:endParaRPr kumimoji="0" lang="es-VE" sz="1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s-VE" sz="1600" u="none" strike="noStrike" cap="none" normalizeH="0" baseline="0" noProof="0" dirty="0" smtClean="0">
                          <a:ln>
                            <a:noFill/>
                          </a:ln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Flujo</a:t>
                      </a:r>
                      <a:endParaRPr kumimoji="0" lang="es-VE" sz="16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17375E"/>
                        </a:solidFill>
                        <a:effectLst/>
                        <a:latin typeface="Arial" panose="020B0604020202020204" pitchFamily="34" charset="0"/>
                        <a:ea typeface="ＭＳ Ｐゴシック" charset="0"/>
                        <a:cs typeface="Arial" panose="020B0604020202020204" pitchFamily="34" charset="0"/>
                      </a:endParaRPr>
                    </a:p>
                  </a:txBody>
                  <a:tcPr marL="73975" marR="73975" marT="36987" marB="36987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152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8200" y="2333526"/>
            <a:ext cx="7367134" cy="27696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s-V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Tecnologías fallidas: </a:t>
            </a:r>
            <a:r>
              <a:rPr lang="es-V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Helicos</a:t>
            </a:r>
            <a:r>
              <a:rPr lang="es-V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V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Polonator</a:t>
            </a:r>
            <a:r>
              <a:rPr lang="es-V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, etc.</a:t>
            </a:r>
          </a:p>
        </p:txBody>
      </p:sp>
      <p:pic>
        <p:nvPicPr>
          <p:cNvPr id="3074" name="Picture 2" descr="Helicos Biosciences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507" y="3357024"/>
            <a:ext cx="4472986" cy="154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48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925" y="2378893"/>
            <a:ext cx="9686925" cy="2552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02925" y="1665458"/>
            <a:ext cx="32079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4000" dirty="0">
                <a:latin typeface="Arial" panose="020B0604020202020204" pitchFamily="34" charset="0"/>
                <a:cs typeface="Arial" panose="020B0604020202020204" pitchFamily="34" charset="0"/>
              </a:rPr>
              <a:t>En desarrollo</a:t>
            </a:r>
            <a:endParaRPr lang="es-VE" sz="4000" dirty="0"/>
          </a:p>
        </p:txBody>
      </p:sp>
    </p:spTree>
    <p:extLst>
      <p:ext uri="{BB962C8B-B14F-4D97-AF65-F5344CB8AC3E}">
        <p14:creationId xmlns:p14="http://schemas.microsoft.com/office/powerpoint/2010/main" val="44096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01" y="819313"/>
            <a:ext cx="3277562" cy="32775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3517339" y="4100701"/>
            <a:ext cx="77396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Una buena librería debe tener una alta sensibilidad y especificidad</a:t>
            </a:r>
            <a:endParaRPr lang="es-V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17339" y="2147920"/>
            <a:ext cx="7897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lang="es-VE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NGS</a:t>
            </a:r>
            <a:r>
              <a:rPr lang="es-V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una librería se define como una colección de fragmentos de </a:t>
            </a:r>
            <a:r>
              <a:rPr lang="es-VE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ADN/ARN</a:t>
            </a:r>
            <a:r>
              <a:rPr lang="es-V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que representan la totalidad del </a:t>
            </a:r>
            <a:r>
              <a:rPr lang="es-VE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genoma/</a:t>
            </a:r>
            <a:r>
              <a:rPr lang="es-VE" sz="2400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transcriptoma</a:t>
            </a:r>
            <a:r>
              <a:rPr lang="es-V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o una </a:t>
            </a:r>
            <a:r>
              <a:rPr lang="es-VE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región en especifico </a:t>
            </a:r>
            <a:endParaRPr lang="es-VE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21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2050" name="Picture 2" descr="https://www.thermofisher.com/ve/en/home/life-science/cloning/cloning-learning-center/invitrogen-school-of-molecular-biology/next-generation-sequencing/dna-sequencing-preparation-illumina/_jcr_content/MainParsys/textimage_d758/backgroundimg.img.jpg/16939279229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81" y="1917267"/>
            <a:ext cx="10288650" cy="322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153757" y="5609465"/>
            <a:ext cx="3262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https://www.thermofisher.com/</a:t>
            </a:r>
          </a:p>
        </p:txBody>
      </p:sp>
    </p:spTree>
    <p:extLst>
      <p:ext uri="{BB962C8B-B14F-4D97-AF65-F5344CB8AC3E}">
        <p14:creationId xmlns:p14="http://schemas.microsoft.com/office/powerpoint/2010/main" val="301369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032" y="996001"/>
            <a:ext cx="3622103" cy="5227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650" y="996001"/>
            <a:ext cx="3616992" cy="522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6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427895" y="1070769"/>
            <a:ext cx="925267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s-VE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Básicamente un conjunto de pasos para analizar datos</a:t>
            </a:r>
            <a:endParaRPr lang="es-VE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s-VE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1104779" y="1886744"/>
            <a:ext cx="2048729" cy="5847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s-VE" sz="1600" b="1" dirty="0" smtClean="0">
                <a:latin typeface="Arial"/>
                <a:ea typeface="ＭＳ Ｐゴシック" charset="0"/>
                <a:cs typeface="Arial"/>
              </a:rPr>
              <a:t>Data cruda(FASTQ reads)</a:t>
            </a:r>
            <a:endParaRPr lang="es-VE" sz="1600" b="1" dirty="0"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3948846" y="1886744"/>
            <a:ext cx="1727200" cy="5847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s-VE" sz="1600" b="1" dirty="0" smtClean="0">
                <a:latin typeface="Arial"/>
                <a:ea typeface="ＭＳ Ｐゴシック" charset="0"/>
                <a:cs typeface="Arial"/>
              </a:rPr>
              <a:t>Resultado intermedio</a:t>
            </a:r>
            <a:endParaRPr lang="es-VE" sz="1600" b="1" dirty="0"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6541233" y="1886744"/>
            <a:ext cx="1511300" cy="5847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s-VE" sz="1600" b="1" dirty="0" smtClean="0">
                <a:latin typeface="Arial"/>
                <a:ea typeface="ＭＳ Ｐゴシック" charset="0"/>
                <a:cs typeface="Arial"/>
              </a:rPr>
              <a:t>Resultado intermedio</a:t>
            </a:r>
            <a:endParaRPr lang="es-VE" sz="1600" b="1" dirty="0"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8919308" y="1878807"/>
            <a:ext cx="1393616" cy="5847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s-VE" sz="1600" b="1" dirty="0" smtClean="0">
                <a:latin typeface="Arial"/>
                <a:ea typeface="ＭＳ Ｐゴシック" charset="0"/>
                <a:cs typeface="Arial"/>
              </a:rPr>
              <a:t>Resultado final</a:t>
            </a:r>
            <a:endParaRPr lang="es-VE" sz="1600" b="1" dirty="0"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10" name="Right Arrow 9"/>
          <p:cNvSpPr>
            <a:spLocks noChangeArrowheads="1"/>
          </p:cNvSpPr>
          <p:nvPr/>
        </p:nvSpPr>
        <p:spPr bwMode="auto">
          <a:xfrm>
            <a:off x="3228121" y="1805782"/>
            <a:ext cx="647700" cy="720725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1" name="Right Arrow 10"/>
          <p:cNvSpPr>
            <a:spLocks noChangeArrowheads="1"/>
          </p:cNvSpPr>
          <p:nvPr/>
        </p:nvSpPr>
        <p:spPr bwMode="auto">
          <a:xfrm>
            <a:off x="5772883" y="1805782"/>
            <a:ext cx="647700" cy="720725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2" name="Right Arrow 11"/>
          <p:cNvSpPr>
            <a:spLocks noChangeArrowheads="1"/>
          </p:cNvSpPr>
          <p:nvPr/>
        </p:nvSpPr>
        <p:spPr bwMode="auto">
          <a:xfrm>
            <a:off x="8196996" y="1805782"/>
            <a:ext cx="647700" cy="720725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322318" y="2682082"/>
            <a:ext cx="11715712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FontTx/>
              <a:buChar char="•"/>
            </a:pPr>
            <a:r>
              <a:rPr lang="es-VE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Los flujos de trabajo pueden ser muy </a:t>
            </a:r>
            <a:r>
              <a:rPr lang="es-VE" alt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sencillos</a:t>
            </a:r>
            <a:r>
              <a:rPr lang="es-VE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o muy </a:t>
            </a:r>
            <a:r>
              <a:rPr lang="es-VE" alt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complejos</a:t>
            </a:r>
            <a:r>
              <a:rPr lang="es-VE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!!!…</a:t>
            </a:r>
            <a:endParaRPr lang="es-VE" alt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s-VE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 descr="20130111_RNASeqPipelineWorkfl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021" y="3374232"/>
            <a:ext cx="4859337" cy="271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26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2" descr="Google">
            <a:extLst>
              <a:ext uri="{FF2B5EF4-FFF2-40B4-BE49-F238E27FC236}">
                <a16:creationId xmlns:a16="http://schemas.microsoft.com/office/drawing/2014/main" id="{7DDBB011-744C-4B83-9FF6-181953F0C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008601"/>
            <a:ext cx="5181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5504C1-ADD5-4F8D-B569-A3F2A7F4125D}"/>
              </a:ext>
            </a:extLst>
          </p:cNvPr>
          <p:cNvSpPr txBox="1"/>
          <p:nvPr/>
        </p:nvSpPr>
        <p:spPr>
          <a:xfrm>
            <a:off x="3259326" y="2761201"/>
            <a:ext cx="56733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sz="3600" dirty="0">
                <a:latin typeface="Arial" panose="020B0604020202020204" pitchFamily="34" charset="0"/>
                <a:cs typeface="Arial" panose="020B0604020202020204" pitchFamily="34" charset="0"/>
              </a:rPr>
              <a:t>BIOINFORMÁTICA</a:t>
            </a:r>
          </a:p>
          <a:p>
            <a:pPr algn="ctr"/>
            <a:r>
              <a:rPr lang="es-V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322 </a:t>
            </a:r>
            <a:r>
              <a:rPr lang="es-VE" sz="3600" dirty="0">
                <a:latin typeface="Arial" panose="020B0604020202020204" pitchFamily="34" charset="0"/>
                <a:cs typeface="Arial" panose="020B0604020202020204" pitchFamily="34" charset="0"/>
              </a:rPr>
              <a:t>millones de resultados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C3410A-112E-47B1-A7C4-0EBFF531FD63}"/>
              </a:ext>
            </a:extLst>
          </p:cNvPr>
          <p:cNvSpPr txBox="1"/>
          <p:nvPr/>
        </p:nvSpPr>
        <p:spPr>
          <a:xfrm>
            <a:off x="1981219" y="4484195"/>
            <a:ext cx="8229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sz="3600" dirty="0">
                <a:latin typeface="Arial" panose="020B0604020202020204" pitchFamily="34" charset="0"/>
                <a:cs typeface="Arial" panose="020B0604020202020204" pitchFamily="34" charset="0"/>
              </a:rPr>
              <a:t>HERRAMIENTAS BIOINFORMÁTICAS</a:t>
            </a:r>
          </a:p>
          <a:p>
            <a:pPr algn="ctr"/>
            <a:r>
              <a:rPr lang="es-V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175 </a:t>
            </a:r>
            <a:r>
              <a:rPr lang="es-VE" sz="3600" dirty="0">
                <a:latin typeface="Arial" panose="020B0604020202020204" pitchFamily="34" charset="0"/>
                <a:cs typeface="Arial" panose="020B0604020202020204" pitchFamily="34" charset="0"/>
              </a:rPr>
              <a:t>millones de resultados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A5B9B-BDC9-4B49-ACC9-A714DCD8F92B}"/>
              </a:ext>
            </a:extLst>
          </p:cNvPr>
          <p:cNvSpPr txBox="1"/>
          <p:nvPr/>
        </p:nvSpPr>
        <p:spPr>
          <a:xfrm>
            <a:off x="5311170" y="5966003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>
                <a:latin typeface="Arial" panose="020B0604020202020204" pitchFamily="34" charset="0"/>
                <a:cs typeface="Arial" panose="020B0604020202020204" pitchFamily="34" charset="0"/>
              </a:rPr>
              <a:t>Noviembre 2023</a:t>
            </a:r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4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grpSp>
        <p:nvGrpSpPr>
          <p:cNvPr id="6" name="Group 5"/>
          <p:cNvGrpSpPr/>
          <p:nvPr/>
        </p:nvGrpSpPr>
        <p:grpSpPr>
          <a:xfrm>
            <a:off x="2019292" y="1027906"/>
            <a:ext cx="8153415" cy="5066893"/>
            <a:chOff x="709204" y="994008"/>
            <a:chExt cx="8153415" cy="50668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1AD0DD-D895-CE23-183E-CA40014DE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204" y="994008"/>
              <a:ext cx="8153415" cy="5066893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6927474" y="5783902"/>
              <a:ext cx="193514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sz="1200" i="1" dirty="0">
                  <a:latin typeface="URWPalladioL-Ital"/>
                </a:rPr>
                <a:t>J. Clin. Med. </a:t>
              </a:r>
              <a:r>
                <a:rPr lang="sv-SE" sz="1200" b="1" i="1" dirty="0">
                  <a:latin typeface="URWPalladioL-Bold"/>
                </a:rPr>
                <a:t>2020</a:t>
              </a:r>
              <a:r>
                <a:rPr lang="sv-SE" sz="1200" i="1" dirty="0">
                  <a:latin typeface="URWPalladioL-Roma"/>
                </a:rPr>
                <a:t>, </a:t>
              </a:r>
              <a:r>
                <a:rPr lang="sv-SE" sz="1200" i="1" dirty="0">
                  <a:latin typeface="URWPalladioL-Ital"/>
                </a:rPr>
                <a:t>9</a:t>
              </a:r>
              <a:r>
                <a:rPr lang="sv-SE" sz="1200" i="1" dirty="0">
                  <a:latin typeface="URWPalladioL-Roma"/>
                </a:rPr>
                <a:t>, 132</a:t>
              </a:r>
              <a:endParaRPr lang="es-VE" sz="12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3749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itle 1"/>
          <p:cNvSpPr txBox="1">
            <a:spLocks noChangeArrowheads="1"/>
          </p:cNvSpPr>
          <p:nvPr/>
        </p:nvSpPr>
        <p:spPr>
          <a:xfrm>
            <a:off x="952500" y="876300"/>
            <a:ext cx="104013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VE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Diferencia entre bioinformática y biología computacional</a:t>
            </a:r>
            <a:endParaRPr lang="es-VE" alt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0" y="2201863"/>
            <a:ext cx="11049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sz="2800" b="1" dirty="0">
                <a:latin typeface="Arial" panose="020B0604020202020204" pitchFamily="34" charset="0"/>
                <a:cs typeface="Arial" panose="020B0604020202020204" pitchFamily="34" charset="0"/>
              </a:rPr>
              <a:t>Biología computacional </a:t>
            </a:r>
            <a:r>
              <a:rPr lang="es-VE" sz="2800" dirty="0">
                <a:latin typeface="Arial" panose="020B0604020202020204" pitchFamily="34" charset="0"/>
                <a:cs typeface="Arial" panose="020B0604020202020204" pitchFamily="34" charset="0"/>
              </a:rPr>
              <a:t>= el estudio de la </a:t>
            </a:r>
            <a:r>
              <a:rPr lang="es-VE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biología</a:t>
            </a:r>
            <a:r>
              <a:rPr lang="es-VE" sz="2800" dirty="0">
                <a:latin typeface="Arial" panose="020B0604020202020204" pitchFamily="34" charset="0"/>
                <a:cs typeface="Arial" panose="020B0604020202020204" pitchFamily="34" charset="0"/>
              </a:rPr>
              <a:t> utilizando </a:t>
            </a:r>
            <a:r>
              <a:rPr lang="es-VE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técnicas computacionales</a:t>
            </a:r>
            <a:r>
              <a:rPr lang="es-VE" sz="2800" dirty="0">
                <a:latin typeface="Arial" panose="020B0604020202020204" pitchFamily="34" charset="0"/>
                <a:cs typeface="Arial" panose="020B0604020202020204" pitchFamily="34" charset="0"/>
              </a:rPr>
              <a:t>. El objetivo es aprender nueva biología, conocimientos sobre los sistemas vivos. </a:t>
            </a:r>
            <a:r>
              <a:rPr lang="es-VE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Es acerca </a:t>
            </a:r>
            <a:r>
              <a:rPr lang="es-VE" sz="2800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VE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s-VE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ciencia</a:t>
            </a:r>
            <a:r>
              <a:rPr lang="es-VE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s-V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VE" sz="2800" b="1" dirty="0">
                <a:latin typeface="Arial" panose="020B0604020202020204" pitchFamily="34" charset="0"/>
                <a:cs typeface="Arial" panose="020B0604020202020204" pitchFamily="34" charset="0"/>
              </a:rPr>
              <a:t>Bioinformática</a:t>
            </a:r>
            <a:r>
              <a:rPr lang="es-VE" sz="2800" dirty="0">
                <a:latin typeface="Arial" panose="020B0604020202020204" pitchFamily="34" charset="0"/>
                <a:cs typeface="Arial" panose="020B0604020202020204" pitchFamily="34" charset="0"/>
              </a:rPr>
              <a:t> = la creación de herramientas (</a:t>
            </a:r>
            <a:r>
              <a:rPr lang="es-VE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algoritmos</a:t>
            </a:r>
            <a:r>
              <a:rPr lang="es-VE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VE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bases de datos</a:t>
            </a:r>
            <a:r>
              <a:rPr lang="es-VE" sz="2800" dirty="0">
                <a:latin typeface="Arial" panose="020B0604020202020204" pitchFamily="34" charset="0"/>
                <a:cs typeface="Arial" panose="020B0604020202020204" pitchFamily="34" charset="0"/>
              </a:rPr>
              <a:t>) que resuelven problemas. El objetivo es construir herramientas útiles que funcionen con datos biológicos. </a:t>
            </a:r>
            <a:r>
              <a:rPr lang="es-VE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Es acerca de la </a:t>
            </a:r>
            <a:r>
              <a:rPr lang="es-VE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ingeniería</a:t>
            </a:r>
            <a:endParaRPr lang="es-VE"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48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itle 1"/>
          <p:cNvSpPr txBox="1">
            <a:spLocks noChangeArrowheads="1"/>
          </p:cNvSpPr>
          <p:nvPr/>
        </p:nvSpPr>
        <p:spPr>
          <a:xfrm>
            <a:off x="723506" y="1027906"/>
            <a:ext cx="1022101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V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Bioinformática y biología computacional</a:t>
            </a:r>
            <a:endParaRPr lang="es-VE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0" y="2055813"/>
            <a:ext cx="1083218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Interdisciplinaria</a:t>
            </a:r>
          </a:p>
          <a:p>
            <a:r>
              <a:rPr lang="es-V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Estadística</a:t>
            </a:r>
            <a:r>
              <a:rPr lang="es-VE" sz="2400" dirty="0">
                <a:latin typeface="Arial" panose="020B0604020202020204" pitchFamily="34" charset="0"/>
                <a:cs typeface="Arial" panose="020B0604020202020204" pitchFamily="34" charset="0"/>
              </a:rPr>
              <a:t>, Biología, </a:t>
            </a:r>
            <a:r>
              <a:rPr lang="es-V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Informática</a:t>
            </a:r>
          </a:p>
          <a:p>
            <a:r>
              <a:rPr lang="es-V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Cambio </a:t>
            </a:r>
            <a:r>
              <a:rPr lang="es-VE" sz="2400" dirty="0">
                <a:latin typeface="Arial" panose="020B0604020202020204" pitchFamily="34" charset="0"/>
                <a:cs typeface="Arial" panose="020B0604020202020204" pitchFamily="34" charset="0"/>
              </a:rPr>
              <a:t>de énfasis con el </a:t>
            </a:r>
            <a:r>
              <a:rPr lang="es-V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tiempo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Aplicada</a:t>
            </a:r>
          </a:p>
          <a:p>
            <a:r>
              <a:rPr lang="es-V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Desde </a:t>
            </a:r>
            <a:r>
              <a:rPr lang="es-VE" sz="2400" dirty="0">
                <a:latin typeface="Arial" panose="020B0604020202020204" pitchFamily="34" charset="0"/>
                <a:cs typeface="Arial" panose="020B0604020202020204" pitchFamily="34" charset="0"/>
              </a:rPr>
              <a:t>estudiantes de </a:t>
            </a:r>
            <a:r>
              <a:rPr lang="es-V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pregrado hasta posdoctorantes</a:t>
            </a:r>
          </a:p>
          <a:p>
            <a:r>
              <a:rPr lang="es-V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Formación </a:t>
            </a:r>
            <a:r>
              <a:rPr lang="es-VE" sz="2400" dirty="0">
                <a:latin typeface="Arial" panose="020B0604020202020204" pitchFamily="34" charset="0"/>
                <a:cs typeface="Arial" panose="020B0604020202020204" pitchFamily="34" charset="0"/>
              </a:rPr>
              <a:t>útil para </a:t>
            </a:r>
            <a:r>
              <a:rPr lang="es-V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muchos</a:t>
            </a:r>
          </a:p>
          <a:p>
            <a:r>
              <a:rPr lang="es-V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Cuanto </a:t>
            </a:r>
            <a:r>
              <a:rPr lang="es-VE" sz="2400" dirty="0">
                <a:latin typeface="Arial" panose="020B0604020202020204" pitchFamily="34" charset="0"/>
                <a:cs typeface="Arial" panose="020B0604020202020204" pitchFamily="34" charset="0"/>
              </a:rPr>
              <a:t>mas practiques, mejor lo </a:t>
            </a:r>
            <a:r>
              <a:rPr lang="es-V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harás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Avanza </a:t>
            </a:r>
            <a:r>
              <a:rPr lang="es-VE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s-VE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desarrollos tecnológicos</a:t>
            </a:r>
            <a:endParaRPr lang="es-VE"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09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2056" name="Picture 8" descr="Python (programming language)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04" y="971566"/>
            <a:ext cx="1877209" cy="205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ndefin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204" y="1208614"/>
            <a:ext cx="2052081" cy="159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77" y="3006207"/>
            <a:ext cx="2292328" cy="2586038"/>
          </a:xfrm>
          <a:prstGeom prst="rect">
            <a:avLst/>
          </a:prstGeom>
        </p:spPr>
      </p:pic>
      <p:pic>
        <p:nvPicPr>
          <p:cNvPr id="2066" name="Picture 18" descr="Bioconductor - DESeq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840" y="3800888"/>
            <a:ext cx="4034524" cy="116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573468" y="2767280"/>
            <a:ext cx="303640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alt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Programas/</a:t>
            </a:r>
          </a:p>
          <a:p>
            <a:r>
              <a:rPr lang="es-V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Repositorios</a:t>
            </a:r>
            <a:endParaRPr lang="es-VE" sz="4000" dirty="0"/>
          </a:p>
        </p:txBody>
      </p:sp>
      <p:pic>
        <p:nvPicPr>
          <p:cNvPr id="2068" name="Picture 20" descr="Programación con Bash – Programación para la bioinformátic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142" y="4476036"/>
            <a:ext cx="2481062" cy="148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02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178CB4-4817-4871-9DBA-E2DD80BB7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35" y="847940"/>
            <a:ext cx="5672665" cy="5426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661FA-F29C-4AD2-9810-451188A9D563}"/>
              </a:ext>
            </a:extLst>
          </p:cNvPr>
          <p:cNvSpPr txBox="1"/>
          <p:nvPr/>
        </p:nvSpPr>
        <p:spPr>
          <a:xfrm>
            <a:off x="772419" y="2961254"/>
            <a:ext cx="39805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sz="3600" b="1" dirty="0">
                <a:latin typeface="Arial" panose="020B0604020202020204" pitchFamily="34" charset="0"/>
                <a:cs typeface="Arial" panose="020B0604020202020204" pitchFamily="34" charset="0"/>
              </a:rPr>
              <a:t>Ciencia </a:t>
            </a:r>
          </a:p>
          <a:p>
            <a:pPr algn="ctr"/>
            <a:r>
              <a:rPr lang="es-VE" sz="3600" b="1" dirty="0">
                <a:latin typeface="Arial" panose="020B0604020202020204" pitchFamily="34" charset="0"/>
                <a:cs typeface="Arial" panose="020B0604020202020204" pitchFamily="34" charset="0"/>
              </a:rPr>
              <a:t>multidisciplinaria</a:t>
            </a:r>
          </a:p>
        </p:txBody>
      </p:sp>
    </p:spTree>
    <p:extLst>
      <p:ext uri="{BB962C8B-B14F-4D97-AF65-F5344CB8AC3E}">
        <p14:creationId xmlns:p14="http://schemas.microsoft.com/office/powerpoint/2010/main" val="418877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F1B4A0-DB14-4D0B-9D2C-364D3040C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9" r="4384"/>
          <a:stretch/>
        </p:blipFill>
        <p:spPr>
          <a:xfrm>
            <a:off x="5250149" y="955237"/>
            <a:ext cx="5480686" cy="5404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3DCB99-C082-416E-A109-25AB0B3478FF}"/>
              </a:ext>
            </a:extLst>
          </p:cNvPr>
          <p:cNvSpPr txBox="1"/>
          <p:nvPr/>
        </p:nvSpPr>
        <p:spPr>
          <a:xfrm>
            <a:off x="1323399" y="3057352"/>
            <a:ext cx="2236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sz="3600" b="1" dirty="0">
                <a:latin typeface="Arial" panose="020B0604020202020204" pitchFamily="34" charset="0"/>
                <a:cs typeface="Arial" panose="020B0604020202020204" pitchFamily="34" charset="0"/>
              </a:rPr>
              <a:t>Múltiples</a:t>
            </a:r>
          </a:p>
          <a:p>
            <a:pPr algn="ctr"/>
            <a:r>
              <a:rPr lang="es-VE" sz="3600" b="1" dirty="0">
                <a:latin typeface="Arial" panose="020B0604020202020204" pitchFamily="34" charset="0"/>
                <a:cs typeface="Arial" panose="020B0604020202020204" pitchFamily="34" charset="0"/>
              </a:rPr>
              <a:t>enfoques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067941A9-E394-428D-8C44-0D0F1F220B7D}"/>
              </a:ext>
            </a:extLst>
          </p:cNvPr>
          <p:cNvSpPr/>
          <p:nvPr/>
        </p:nvSpPr>
        <p:spPr>
          <a:xfrm rot="16200000">
            <a:off x="1541890" y="2895961"/>
            <a:ext cx="5610448" cy="1523113"/>
          </a:xfrm>
          <a:prstGeom prst="triangle">
            <a:avLst>
              <a:gd name="adj" fmla="val 50459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5583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Rectangle 2"/>
          <p:cNvSpPr/>
          <p:nvPr/>
        </p:nvSpPr>
        <p:spPr>
          <a:xfrm>
            <a:off x="405319" y="1690688"/>
            <a:ext cx="113813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No tener miedo de realizar análisis de datos y algo de programación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201" y="3260348"/>
            <a:ext cx="2744787" cy="27447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1108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extBox 2"/>
          <p:cNvSpPr txBox="1"/>
          <p:nvPr/>
        </p:nvSpPr>
        <p:spPr>
          <a:xfrm>
            <a:off x="1930871" y="3326893"/>
            <a:ext cx="2483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Herramientas</a:t>
            </a:r>
            <a:endParaRPr lang="es-VE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07256" y="2058930"/>
            <a:ext cx="3086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Control de calidad</a:t>
            </a:r>
            <a:endParaRPr lang="es-V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256" y="2905027"/>
            <a:ext cx="3004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Análisis primarios</a:t>
            </a:r>
            <a:endParaRPr lang="es-V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07256" y="3751124"/>
            <a:ext cx="3464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Análisis secundarios</a:t>
            </a:r>
            <a:endParaRPr lang="es-V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07256" y="4637970"/>
            <a:ext cx="2983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Análisis terciarios</a:t>
            </a:r>
            <a:endParaRPr lang="es-V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16200000">
            <a:off x="3995714" y="2728098"/>
            <a:ext cx="2630075" cy="1793013"/>
          </a:xfrm>
          <a:prstGeom prst="triangle">
            <a:avLst>
              <a:gd name="adj" fmla="val 51254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4248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792" y="1027906"/>
            <a:ext cx="7896415" cy="527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1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extBox 2"/>
          <p:cNvSpPr txBox="1"/>
          <p:nvPr/>
        </p:nvSpPr>
        <p:spPr>
          <a:xfrm>
            <a:off x="4686431" y="3011566"/>
            <a:ext cx="3083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QC/Trimming</a:t>
            </a:r>
            <a:endParaRPr lang="es-VE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01924" y="402208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fastp</a:t>
            </a:r>
            <a:endParaRPr lang="es-V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19513" y="2175869"/>
            <a:ext cx="2834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Trimmomatic</a:t>
            </a:r>
            <a:endParaRPr lang="es-V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06971" y="2175868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astQC</a:t>
            </a:r>
            <a:endParaRPr lang="es-V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6385" y="4022085"/>
            <a:ext cx="5442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SequelTools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(Long reads)</a:t>
            </a:r>
            <a:endParaRPr lang="es-V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6563" y="1204880"/>
            <a:ext cx="5154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Análisis primarios</a:t>
            </a:r>
            <a:endParaRPr lang="es-VE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44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3074" name="Picture 2" descr="Babraham Bioinformatics - FastQC A Quality Control tool for High Throughput  Sequence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1027906"/>
            <a:ext cx="7258050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57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0CCC14-B9B5-9C05-1419-53A3AE62F7E2}"/>
              </a:ext>
            </a:extLst>
          </p:cNvPr>
          <p:cNvSpPr txBox="1">
            <a:spLocks noChangeArrowheads="1"/>
          </p:cNvSpPr>
          <p:nvPr/>
        </p:nvSpPr>
        <p:spPr>
          <a:xfrm>
            <a:off x="1132918" y="2055813"/>
            <a:ext cx="9926164" cy="2815125"/>
          </a:xfrm>
          <a:prstGeom prst="rect">
            <a:avLst/>
          </a:prstGeom>
        </p:spPr>
        <p:txBody>
          <a:bodyPr vert="horz" lIns="91440" tIns="21168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VE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1976</a:t>
            </a:r>
            <a:r>
              <a:rPr lang="es-VE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Virus de ARN-- Fago MS2 (3 </a:t>
            </a:r>
            <a:r>
              <a:rPr lang="es-VE" alt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kbp</a:t>
            </a:r>
            <a:r>
              <a:rPr lang="es-VE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VE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1977</a:t>
            </a:r>
            <a:r>
              <a:rPr lang="es-VE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Virus de ADN -- Fago Φ-X174 (6 </a:t>
            </a:r>
            <a:r>
              <a:rPr lang="es-VE" alt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kbp</a:t>
            </a:r>
            <a:r>
              <a:rPr lang="es-VE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VE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1995</a:t>
            </a:r>
            <a:r>
              <a:rPr lang="es-VE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Bacteria -- </a:t>
            </a:r>
            <a:r>
              <a:rPr lang="es-VE" altLang="en-US" sz="24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Haemophilus</a:t>
            </a:r>
            <a:r>
              <a:rPr lang="es-VE" alt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VE" altLang="en-US" sz="24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influenzae</a:t>
            </a:r>
            <a:r>
              <a:rPr lang="es-VE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(1.8 </a:t>
            </a:r>
            <a:r>
              <a:rPr lang="es-VE" alt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Mbp</a:t>
            </a:r>
            <a:r>
              <a:rPr lang="es-VE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VE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1995</a:t>
            </a:r>
            <a:r>
              <a:rPr lang="es-VE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VE" alt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Eukarya</a:t>
            </a:r>
            <a:r>
              <a:rPr lang="es-VE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-- </a:t>
            </a:r>
            <a:r>
              <a:rPr lang="es-VE" altLang="en-US" sz="24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Saccharomyces</a:t>
            </a:r>
            <a:r>
              <a:rPr lang="es-VE" alt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VE" altLang="en-US" sz="24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cerevisiae</a:t>
            </a:r>
            <a:r>
              <a:rPr lang="es-VE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(12 </a:t>
            </a:r>
            <a:r>
              <a:rPr lang="es-VE" alt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Mbp</a:t>
            </a:r>
            <a:r>
              <a:rPr lang="es-VE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VE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1996</a:t>
            </a:r>
            <a:r>
              <a:rPr lang="es-VE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Arquea -- </a:t>
            </a:r>
            <a:r>
              <a:rPr lang="es-VE" altLang="en-US" sz="24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Methanococcus</a:t>
            </a:r>
            <a:r>
              <a:rPr lang="es-VE" alt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VE" altLang="en-US" sz="24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jannaschii</a:t>
            </a:r>
            <a:r>
              <a:rPr lang="es-VE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(1.6 </a:t>
            </a:r>
            <a:r>
              <a:rPr lang="es-VE" alt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Mbp</a:t>
            </a:r>
            <a:r>
              <a:rPr lang="es-VE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s-VE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  <a:r>
              <a:rPr lang="es-VE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Primer borrador del genoma humano -- J. Craig </a:t>
            </a:r>
            <a:r>
              <a:rPr lang="es-VE" alt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Venter</a:t>
            </a:r>
            <a:r>
              <a:rPr lang="es-VE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(3 </a:t>
            </a:r>
            <a:r>
              <a:rPr lang="es-VE" alt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Gbp</a:t>
            </a:r>
            <a:r>
              <a:rPr lang="es-VE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s-VE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08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102" y="859978"/>
            <a:ext cx="6829646" cy="513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7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4"/>
          <p:cNvSpPr/>
          <p:nvPr/>
        </p:nvSpPr>
        <p:spPr>
          <a:xfrm>
            <a:off x="5086544" y="2894332"/>
            <a:ext cx="2366129" cy="377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>
                <a:latin typeface="Arial" panose="020B0604020202020204" pitchFamily="34" charset="0"/>
                <a:cs typeface="Arial" panose="020B0604020202020204" pitchFamily="34" charset="0"/>
              </a:rPr>
              <a:t>Diseño experimental</a:t>
            </a:r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86543" y="3467010"/>
            <a:ext cx="2366129" cy="377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>
                <a:latin typeface="Arial" panose="020B0604020202020204" pitchFamily="34" charset="0"/>
                <a:cs typeface="Arial" panose="020B0604020202020204" pitchFamily="34" charset="0"/>
              </a:rPr>
              <a:t>Secuenciación</a:t>
            </a:r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30241" y="4039687"/>
            <a:ext cx="678732" cy="377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>
                <a:latin typeface="Arial" panose="020B0604020202020204" pitchFamily="34" charset="0"/>
                <a:cs typeface="Arial" panose="020B0604020202020204" pitchFamily="34" charset="0"/>
              </a:rPr>
              <a:t>QC</a:t>
            </a:r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86543" y="4612366"/>
            <a:ext cx="2366129" cy="377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>
                <a:latin typeface="Arial" panose="020B0604020202020204" pitchFamily="34" charset="0"/>
                <a:cs typeface="Arial" panose="020B0604020202020204" pitchFamily="34" charset="0"/>
              </a:rPr>
              <a:t>Mapeo de reads</a:t>
            </a:r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86542" y="5185043"/>
            <a:ext cx="2366129" cy="5547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>
                <a:latin typeface="Arial" panose="020B0604020202020204" pitchFamily="34" charset="0"/>
                <a:cs typeface="Arial" panose="020B0604020202020204" pitchFamily="34" charset="0"/>
              </a:rPr>
              <a:t>Ensamblaje final</a:t>
            </a:r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69108" y="4612366"/>
            <a:ext cx="2949022" cy="3770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>
                <a:latin typeface="Arial" panose="020B0604020202020204" pitchFamily="34" charset="0"/>
                <a:cs typeface="Arial" panose="020B0604020202020204" pitchFamily="34" charset="0"/>
              </a:rPr>
              <a:t>Genoma de referencia</a:t>
            </a:r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09404" y="1638212"/>
            <a:ext cx="3320404" cy="5946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VE" b="1" dirty="0" smtClean="0">
                <a:latin typeface="Arial" panose="020B0604020202020204" pitchFamily="34" charset="0"/>
                <a:cs typeface="Arial" panose="020B0604020202020204" pitchFamily="34" charset="0"/>
              </a:rPr>
              <a:t>WGS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VE" dirty="0" smtClean="0">
                <a:latin typeface="Arial" panose="020B0604020202020204" pitchFamily="34" charset="0"/>
                <a:cs typeface="Arial" panose="020B0604020202020204" pitchFamily="34" charset="0"/>
              </a:rPr>
              <a:t>Genoma de referencia</a:t>
            </a:r>
          </a:p>
        </p:txBody>
      </p:sp>
      <p:cxnSp>
        <p:nvCxnSpPr>
          <p:cNvPr id="13" name="Straight Arrow Connector 12"/>
          <p:cNvCxnSpPr>
            <a:stCxn id="5" idx="2"/>
            <a:endCxn id="6" idx="0"/>
          </p:cNvCxnSpPr>
          <p:nvPr/>
        </p:nvCxnSpPr>
        <p:spPr>
          <a:xfrm flipH="1">
            <a:off x="6269608" y="3271404"/>
            <a:ext cx="1" cy="1956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7" idx="0"/>
          </p:cNvCxnSpPr>
          <p:nvPr/>
        </p:nvCxnSpPr>
        <p:spPr>
          <a:xfrm flipH="1">
            <a:off x="6269607" y="3844082"/>
            <a:ext cx="1" cy="1956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8" idx="0"/>
          </p:cNvCxnSpPr>
          <p:nvPr/>
        </p:nvCxnSpPr>
        <p:spPr>
          <a:xfrm>
            <a:off x="6269607" y="4416759"/>
            <a:ext cx="1" cy="195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9" idx="0"/>
          </p:cNvCxnSpPr>
          <p:nvPr/>
        </p:nvCxnSpPr>
        <p:spPr>
          <a:xfrm flipH="1">
            <a:off x="6269607" y="4989438"/>
            <a:ext cx="1" cy="1956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</p:cNvCxnSpPr>
          <p:nvPr/>
        </p:nvCxnSpPr>
        <p:spPr>
          <a:xfrm>
            <a:off x="7452672" y="4800902"/>
            <a:ext cx="7164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6757" y="2932271"/>
            <a:ext cx="35782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</a:p>
          <a:p>
            <a:r>
              <a:rPr lang="es-VE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secundarios</a:t>
            </a:r>
            <a:endParaRPr lang="es-VE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45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4"/>
          <p:cNvSpPr/>
          <p:nvPr/>
        </p:nvSpPr>
        <p:spPr>
          <a:xfrm>
            <a:off x="5086544" y="2894332"/>
            <a:ext cx="2366129" cy="377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>
                <a:latin typeface="Arial" panose="020B0604020202020204" pitchFamily="34" charset="0"/>
                <a:cs typeface="Arial" panose="020B0604020202020204" pitchFamily="34" charset="0"/>
              </a:rPr>
              <a:t>Diseño experimental</a:t>
            </a:r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86543" y="3467010"/>
            <a:ext cx="2366129" cy="377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>
                <a:latin typeface="Arial" panose="020B0604020202020204" pitchFamily="34" charset="0"/>
                <a:cs typeface="Arial" panose="020B0604020202020204" pitchFamily="34" charset="0"/>
              </a:rPr>
              <a:t>Secuenciación</a:t>
            </a:r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30241" y="4039687"/>
            <a:ext cx="678732" cy="377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>
                <a:latin typeface="Arial" panose="020B0604020202020204" pitchFamily="34" charset="0"/>
                <a:cs typeface="Arial" panose="020B0604020202020204" pitchFamily="34" charset="0"/>
              </a:rPr>
              <a:t>QC</a:t>
            </a:r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86543" y="4612366"/>
            <a:ext cx="2366129" cy="3770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>
                <a:latin typeface="Arial" panose="020B0604020202020204" pitchFamily="34" charset="0"/>
                <a:cs typeface="Arial" panose="020B0604020202020204" pitchFamily="34" charset="0"/>
              </a:rPr>
              <a:t>Mapeo de reads</a:t>
            </a:r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89668" y="1638212"/>
            <a:ext cx="3687066" cy="6834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VE" b="1" dirty="0" smtClean="0">
                <a:latin typeface="Arial" panose="020B0604020202020204" pitchFamily="34" charset="0"/>
                <a:cs typeface="Arial" panose="020B0604020202020204" pitchFamily="34" charset="0"/>
              </a:rPr>
              <a:t>WGS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VE" dirty="0" smtClean="0">
                <a:latin typeface="Arial" panose="020B0604020202020204" pitchFamily="34" charset="0"/>
                <a:cs typeface="Arial" panose="020B0604020202020204" pitchFamily="34" charset="0"/>
              </a:rPr>
              <a:t>Sin genoma de referencia</a:t>
            </a:r>
          </a:p>
        </p:txBody>
      </p:sp>
      <p:cxnSp>
        <p:nvCxnSpPr>
          <p:cNvPr id="14" name="Straight Arrow Connector 13"/>
          <p:cNvCxnSpPr>
            <a:stCxn id="5" idx="2"/>
            <a:endCxn id="6" idx="0"/>
          </p:cNvCxnSpPr>
          <p:nvPr/>
        </p:nvCxnSpPr>
        <p:spPr>
          <a:xfrm flipH="1">
            <a:off x="6269608" y="3271404"/>
            <a:ext cx="1" cy="1956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7" idx="0"/>
          </p:cNvCxnSpPr>
          <p:nvPr/>
        </p:nvCxnSpPr>
        <p:spPr>
          <a:xfrm flipH="1">
            <a:off x="6269607" y="3844082"/>
            <a:ext cx="1" cy="1956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8" idx="0"/>
          </p:cNvCxnSpPr>
          <p:nvPr/>
        </p:nvCxnSpPr>
        <p:spPr>
          <a:xfrm>
            <a:off x="6269607" y="4416759"/>
            <a:ext cx="1" cy="1956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2"/>
          </p:cNvCxnSpPr>
          <p:nvPr/>
        </p:nvCxnSpPr>
        <p:spPr>
          <a:xfrm flipH="1">
            <a:off x="6269607" y="4989438"/>
            <a:ext cx="1" cy="1956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16757" y="2932271"/>
            <a:ext cx="35782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</a:p>
          <a:p>
            <a:r>
              <a:rPr lang="es-VE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secundarios</a:t>
            </a:r>
            <a:endParaRPr lang="es-VE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86542" y="5185043"/>
            <a:ext cx="2366129" cy="5547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>
                <a:latin typeface="Arial" panose="020B0604020202020204" pitchFamily="34" charset="0"/>
                <a:cs typeface="Arial" panose="020B0604020202020204" pitchFamily="34" charset="0"/>
              </a:rPr>
              <a:t>Ensamblaje final</a:t>
            </a:r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993" y="5185043"/>
            <a:ext cx="2864966" cy="5729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48845" y="4612366"/>
            <a:ext cx="15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BWA/Bowtie2</a:t>
            </a:r>
            <a:endParaRPr lang="es-V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6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2052" name="Picture 4" descr="SAMtools – CyVerse U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96" y="3040667"/>
            <a:ext cx="4643904" cy="1160976"/>
          </a:xfrm>
          <a:prstGeom prst="rect">
            <a:avLst/>
          </a:prstGeom>
          <a:solidFill>
            <a:srgbClr val="3333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grpSp>
        <p:nvGrpSpPr>
          <p:cNvPr id="7" name="Group 6"/>
          <p:cNvGrpSpPr/>
          <p:nvPr/>
        </p:nvGrpSpPr>
        <p:grpSpPr>
          <a:xfrm>
            <a:off x="1481088" y="1557704"/>
            <a:ext cx="5213808" cy="4632996"/>
            <a:chOff x="973394" y="1312606"/>
            <a:chExt cx="5692877" cy="5058697"/>
          </a:xfrm>
        </p:grpSpPr>
        <p:sp>
          <p:nvSpPr>
            <p:cNvPr id="3" name="Rounded Rectangle 2"/>
            <p:cNvSpPr/>
            <p:nvPr/>
          </p:nvSpPr>
          <p:spPr>
            <a:xfrm>
              <a:off x="973394" y="1312606"/>
              <a:ext cx="5692877" cy="5058697"/>
            </a:xfrm>
            <a:prstGeom prst="roundRect">
              <a:avLst/>
            </a:prstGeom>
            <a:solidFill>
              <a:srgbClr val="FC4F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pic>
          <p:nvPicPr>
            <p:cNvPr id="2054" name="Picture 6" descr="Broad Data Use Oversight Syste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2887" y="1682508"/>
              <a:ext cx="5193890" cy="1525706"/>
            </a:xfrm>
            <a:prstGeom prst="rect">
              <a:avLst/>
            </a:prstGeom>
            <a:solidFill>
              <a:srgbClr val="333333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</p:pic>
        <p:pic>
          <p:nvPicPr>
            <p:cNvPr id="2050" name="Picture 2" descr="DRAGEN-GATK community outreach Surve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0613" y="3451825"/>
              <a:ext cx="4298438" cy="140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ounded Rectangle 5"/>
            <p:cNvSpPr/>
            <p:nvPr/>
          </p:nvSpPr>
          <p:spPr>
            <a:xfrm>
              <a:off x="2356701" y="5090474"/>
              <a:ext cx="2969443" cy="989815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VE" sz="5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Picard</a:t>
              </a:r>
              <a:endParaRPr lang="es-VE" sz="5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372481" y="4317500"/>
            <a:ext cx="214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Escrito en </a:t>
            </a:r>
            <a:r>
              <a:rPr lang="es-VE" sz="28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s-VE" sz="28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42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49072"/>
          <a:stretch/>
        </p:blipFill>
        <p:spPr>
          <a:xfrm>
            <a:off x="583627" y="2922627"/>
            <a:ext cx="2866583" cy="1012741"/>
          </a:xfrm>
          <a:prstGeom prst="rect">
            <a:avLst/>
          </a:prstGeom>
        </p:spPr>
      </p:pic>
      <p:pic>
        <p:nvPicPr>
          <p:cNvPr id="5" name="Picture 2" descr="DRAGEN-GATK community outreach Surv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667" y="2725127"/>
            <a:ext cx="4298438" cy="140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37959" y="1623132"/>
            <a:ext cx="3716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Formato SAM/BAM</a:t>
            </a:r>
            <a:endParaRPr lang="es-VE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4" descr="SAMtools – CyVerse U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225" y="3042092"/>
            <a:ext cx="3095233" cy="773808"/>
          </a:xfrm>
          <a:prstGeom prst="rect">
            <a:avLst/>
          </a:prstGeom>
          <a:solidFill>
            <a:srgbClr val="333333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8" name="TextBox 7"/>
          <p:cNvSpPr txBox="1"/>
          <p:nvPr/>
        </p:nvSpPr>
        <p:spPr>
          <a:xfrm>
            <a:off x="3695343" y="4659472"/>
            <a:ext cx="50145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6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Archivo .VCF</a:t>
            </a:r>
            <a:endParaRPr lang="es-VE" sz="6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62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03" y="891002"/>
            <a:ext cx="2568204" cy="47649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7915" y="5655909"/>
            <a:ext cx="4750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pre-</a:t>
            </a:r>
            <a:r>
              <a:rPr lang="es-VE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r>
              <a:rPr lang="es-VE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VE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VE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VE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variant</a:t>
            </a:r>
            <a:r>
              <a:rPr lang="es-VE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VE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discovery</a:t>
            </a:r>
            <a:endParaRPr lang="es-VE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627"/>
          <a:stretch/>
        </p:blipFill>
        <p:spPr>
          <a:xfrm>
            <a:off x="4953731" y="1263192"/>
            <a:ext cx="5832345" cy="37548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74294" y="5048680"/>
            <a:ext cx="5391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Somatic copy number variant discovery (CNVs)</a:t>
            </a:r>
            <a:endParaRPr lang="en-US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42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37" y="2585104"/>
            <a:ext cx="2590800" cy="733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1437" y="3476723"/>
            <a:ext cx="13516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SIFT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Polyphen-2</a:t>
            </a: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CADD</a:t>
            </a: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Condel</a:t>
            </a:r>
            <a:endParaRPr lang="es-V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802" y="2585104"/>
            <a:ext cx="3200400" cy="1019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862" y="2808941"/>
            <a:ext cx="4419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5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extBox 2"/>
          <p:cNvSpPr txBox="1"/>
          <p:nvPr/>
        </p:nvSpPr>
        <p:spPr>
          <a:xfrm>
            <a:off x="1269593" y="2355876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>
                <a:latin typeface="Arial" panose="020B0604020202020204" pitchFamily="34" charset="0"/>
                <a:cs typeface="Arial" panose="020B0604020202020204" pitchFamily="34" charset="0"/>
              </a:rPr>
              <a:t>Mapa de conectividad</a:t>
            </a:r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4843" y="921247"/>
            <a:ext cx="65304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Análisis terciarios</a:t>
            </a:r>
            <a:endParaRPr lang="es-VE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25271"/>
            <a:ext cx="3291656" cy="1763688"/>
          </a:xfrm>
          <a:prstGeom prst="rect">
            <a:avLst/>
          </a:prstGeom>
        </p:spPr>
      </p:pic>
      <p:pic>
        <p:nvPicPr>
          <p:cNvPr id="2054" name="Picture 6" descr="Metabolic Networks, Reconstruction | SpringerLi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187" y="2755994"/>
            <a:ext cx="4124508" cy="29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05113" y="223832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>
                <a:latin typeface="Arial" panose="020B0604020202020204" pitchFamily="34" charset="0"/>
                <a:cs typeface="Arial" panose="020B0604020202020204" pitchFamily="34" charset="0"/>
              </a:rPr>
              <a:t>Reconstrucción metabólica</a:t>
            </a:r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026" y="3025271"/>
            <a:ext cx="2524125" cy="18097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23717" y="2332845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>
                <a:latin typeface="Arial" panose="020B0604020202020204" pitchFamily="34" charset="0"/>
                <a:cs typeface="Arial" panose="020B0604020202020204" pitchFamily="34" charset="0"/>
              </a:rPr>
              <a:t>Ontologías génicas</a:t>
            </a:r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66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C9EB34-C079-4F81-A218-071FF56DF8A4}"/>
              </a:ext>
            </a:extLst>
          </p:cNvPr>
          <p:cNvSpPr txBox="1"/>
          <p:nvPr/>
        </p:nvSpPr>
        <p:spPr>
          <a:xfrm>
            <a:off x="3304323" y="1374368"/>
            <a:ext cx="5690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4000" dirty="0">
                <a:latin typeface="Arial" panose="020B0604020202020204" pitchFamily="34" charset="0"/>
                <a:cs typeface="Arial" panose="020B0604020202020204" pitchFamily="34" charset="0"/>
              </a:rPr>
              <a:t>Una pregunta de interés</a:t>
            </a:r>
          </a:p>
        </p:txBody>
      </p:sp>
      <p:pic>
        <p:nvPicPr>
          <p:cNvPr id="6" name="Picture 12" descr="Image result for questions marks">
            <a:extLst>
              <a:ext uri="{FF2B5EF4-FFF2-40B4-BE49-F238E27FC236}">
                <a16:creationId xmlns:a16="http://schemas.microsoft.com/office/drawing/2014/main" id="{2C2E0C2D-8809-4345-9C71-C772FA8F1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08" b="89837" l="5870" r="94783">
                        <a14:foregroundMark x1="16196" y1="30853" x2="16196" y2="30853"/>
                        <a14:foregroundMark x1="31304" y1="60436" x2="31304" y2="60436"/>
                        <a14:foregroundMark x1="30217" y1="60799" x2="30217" y2="60799"/>
                        <a14:foregroundMark x1="25217" y1="39383" x2="25217" y2="39383"/>
                        <a14:foregroundMark x1="28587" y1="36116" x2="28587" y2="36116"/>
                        <a14:foregroundMark x1="30978" y1="25590" x2="31304" y2="40835"/>
                        <a14:foregroundMark x1="30870" y1="34483" x2="11413" y2="35753"/>
                        <a14:foregroundMark x1="41087" y1="61706" x2="25978" y2="61887"/>
                        <a14:foregroundMark x1="36413" y1="46098" x2="40109" y2="61887"/>
                        <a14:foregroundMark x1="20870" y1="13430" x2="30978" y2="23956"/>
                        <a14:foregroundMark x1="19348" y1="15064" x2="10217" y2="25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03" y="2254171"/>
            <a:ext cx="6562323" cy="393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98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7C59D8-6E4B-4828-A752-DC4012B556F0}"/>
              </a:ext>
            </a:extLst>
          </p:cNvPr>
          <p:cNvSpPr txBox="1"/>
          <p:nvPr/>
        </p:nvSpPr>
        <p:spPr>
          <a:xfrm>
            <a:off x="3263333" y="5440011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i="1" dirty="0">
                <a:solidFill>
                  <a:prstClr val="black"/>
                </a:solidFill>
                <a:latin typeface="Helvetica"/>
              </a:rPr>
              <a:t>Colaboración: Dr. Juan Luis Cabrera/Esther Gutiérrez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A3BB5-14A2-4B39-99BF-147108FF4A75}"/>
              </a:ext>
            </a:extLst>
          </p:cNvPr>
          <p:cNvSpPr txBox="1"/>
          <p:nvPr/>
        </p:nvSpPr>
        <p:spPr>
          <a:xfrm>
            <a:off x="903027" y="2584073"/>
            <a:ext cx="10385946" cy="1200329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VE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¿Sería posible establecer una correlación entre la respuesta transcripcional de los Macrófagos de individuos que sufrieron Chagas de transmisión oral y la severidad de la enfermedad?</a:t>
            </a:r>
          </a:p>
        </p:txBody>
      </p:sp>
    </p:spTree>
    <p:extLst>
      <p:ext uri="{BB962C8B-B14F-4D97-AF65-F5344CB8AC3E}">
        <p14:creationId xmlns:p14="http://schemas.microsoft.com/office/powerpoint/2010/main" val="134045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itle 1"/>
          <p:cNvSpPr txBox="1">
            <a:spLocks noChangeArrowheads="1"/>
          </p:cNvSpPr>
          <p:nvPr/>
        </p:nvSpPr>
        <p:spPr>
          <a:xfrm>
            <a:off x="1014571" y="1337358"/>
            <a:ext cx="89646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V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 ola de </a:t>
            </a:r>
            <a:r>
              <a:rPr lang="es-VE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secuenciación</a:t>
            </a:r>
            <a:r>
              <a:rPr lang="es-V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s-VE" alt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ADN</a:t>
            </a:r>
          </a:p>
        </p:txBody>
      </p:sp>
      <p:sp>
        <p:nvSpPr>
          <p:cNvPr id="6" name="Content Placeholder 5"/>
          <p:cNvSpPr txBox="1">
            <a:spLocks noChangeArrowheads="1"/>
          </p:cNvSpPr>
          <p:nvPr/>
        </p:nvSpPr>
        <p:spPr>
          <a:xfrm>
            <a:off x="1014571" y="2435828"/>
            <a:ext cx="7772400" cy="3258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V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1953: Estructura del ADN</a:t>
            </a:r>
          </a:p>
          <a:p>
            <a:r>
              <a:rPr lang="es-V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1972: ADN recombinante</a:t>
            </a:r>
          </a:p>
          <a:p>
            <a:r>
              <a:rPr lang="es-V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1977: Secuenciación de Sanger</a:t>
            </a:r>
          </a:p>
          <a:p>
            <a:r>
              <a:rPr lang="es-V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1985: PCR</a:t>
            </a:r>
          </a:p>
          <a:p>
            <a:r>
              <a:rPr lang="es-V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1988: NCBI</a:t>
            </a:r>
          </a:p>
          <a:p>
            <a:r>
              <a:rPr lang="es-V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1990: BLAST</a:t>
            </a:r>
          </a:p>
          <a:p>
            <a:endParaRPr lang="es-VE" altLang="en-US" dirty="0" smtClean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989" y="2662921"/>
            <a:ext cx="4017963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78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D880B6-C052-40D0-9327-774EE1428644}"/>
              </a:ext>
            </a:extLst>
          </p:cNvPr>
          <p:cNvSpPr txBox="1"/>
          <p:nvPr/>
        </p:nvSpPr>
        <p:spPr>
          <a:xfrm>
            <a:off x="246760" y="1549020"/>
            <a:ext cx="55595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sz="3200" dirty="0">
                <a:solidFill>
                  <a:prstClr val="black"/>
                </a:solidFill>
                <a:latin typeface="Helvetica" pitchFamily="2" charset="0"/>
              </a:rPr>
              <a:t>Herramientas de aprendizaje </a:t>
            </a:r>
          </a:p>
          <a:p>
            <a:pPr algn="ctr"/>
            <a:r>
              <a:rPr lang="es-VE" sz="3200" dirty="0">
                <a:solidFill>
                  <a:prstClr val="black"/>
                </a:solidFill>
                <a:latin typeface="Helvetica" pitchFamily="2" charset="0"/>
              </a:rPr>
              <a:t>automático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93C1A-7024-4177-97DB-9D1B7A81A67D}"/>
              </a:ext>
            </a:extLst>
          </p:cNvPr>
          <p:cNvSpPr txBox="1"/>
          <p:nvPr/>
        </p:nvSpPr>
        <p:spPr>
          <a:xfrm>
            <a:off x="1510181" y="5016592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3200" dirty="0">
                <a:solidFill>
                  <a:prstClr val="black"/>
                </a:solidFill>
                <a:latin typeface="Helvetica" pitchFamily="2" charset="0"/>
              </a:rPr>
              <a:t>Datos masivos</a:t>
            </a:r>
          </a:p>
        </p:txBody>
      </p:sp>
      <p:pic>
        <p:nvPicPr>
          <p:cNvPr id="7" name="Picture 2" descr="Image result for machine learning classification">
            <a:extLst>
              <a:ext uri="{FF2B5EF4-FFF2-40B4-BE49-F238E27FC236}">
                <a16:creationId xmlns:a16="http://schemas.microsoft.com/office/drawing/2014/main" id="{0A0DF5C7-335B-41F4-905D-3A6EE414A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" t="11555" r="50334" b="2923"/>
          <a:stretch/>
        </p:blipFill>
        <p:spPr bwMode="auto">
          <a:xfrm>
            <a:off x="6404627" y="1145657"/>
            <a:ext cx="5747742" cy="51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2E125C-7663-4A13-A25A-091C9BB09EC1}"/>
              </a:ext>
            </a:extLst>
          </p:cNvPr>
          <p:cNvSpPr txBox="1"/>
          <p:nvPr/>
        </p:nvSpPr>
        <p:spPr>
          <a:xfrm>
            <a:off x="1024216" y="3152216"/>
            <a:ext cx="40046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sz="2400" dirty="0">
                <a:solidFill>
                  <a:prstClr val="black"/>
                </a:solidFill>
                <a:latin typeface="Helvetica" pitchFamily="2" charset="0"/>
              </a:rPr>
              <a:t>k-NN, SVM, redes neurales,</a:t>
            </a:r>
          </a:p>
          <a:p>
            <a:pPr algn="ctr"/>
            <a:r>
              <a:rPr lang="es-VE" sz="2400" dirty="0">
                <a:solidFill>
                  <a:prstClr val="black"/>
                </a:solidFill>
                <a:latin typeface="Helvetica" pitchFamily="2" charset="0"/>
              </a:rPr>
              <a:t>reglas de clasificación,</a:t>
            </a:r>
          </a:p>
          <a:p>
            <a:pPr algn="ctr"/>
            <a:r>
              <a:rPr lang="es-VE" sz="2400" dirty="0">
                <a:solidFill>
                  <a:prstClr val="black"/>
                </a:solidFill>
                <a:latin typeface="Helvetica" pitchFamily="2" charset="0"/>
              </a:rPr>
              <a:t>regresión lineal, </a:t>
            </a:r>
            <a:r>
              <a:rPr lang="es-VE" sz="2400" dirty="0" err="1">
                <a:solidFill>
                  <a:prstClr val="black"/>
                </a:solidFill>
                <a:latin typeface="Helvetica" pitchFamily="2" charset="0"/>
              </a:rPr>
              <a:t>etc</a:t>
            </a:r>
            <a:endParaRPr lang="es-VE" sz="2400" dirty="0">
              <a:solidFill>
                <a:prstClr val="black"/>
              </a:solidFill>
              <a:latin typeface="Helvetica" pitchFamily="2" charset="0"/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1C11591-F58C-448D-804A-6894CBB3D781}"/>
              </a:ext>
            </a:extLst>
          </p:cNvPr>
          <p:cNvSpPr/>
          <p:nvPr/>
        </p:nvSpPr>
        <p:spPr>
          <a:xfrm rot="16200000">
            <a:off x="2819439" y="2657110"/>
            <a:ext cx="5077723" cy="2054813"/>
          </a:xfrm>
          <a:prstGeom prst="triangle">
            <a:avLst>
              <a:gd name="adj" fmla="val 17127"/>
            </a:avLst>
          </a:prstGeom>
          <a:gradFill flip="none" rotWithShape="1">
            <a:gsLst>
              <a:gs pos="0">
                <a:srgbClr val="4472C4">
                  <a:tint val="66000"/>
                  <a:satMod val="160000"/>
                </a:srgbClr>
              </a:gs>
              <a:gs pos="50000">
                <a:srgbClr val="4472C4">
                  <a:tint val="44500"/>
                  <a:satMod val="160000"/>
                </a:srgbClr>
              </a:gs>
              <a:gs pos="100000">
                <a:srgbClr val="4472C4">
                  <a:tint val="23500"/>
                  <a:satMod val="1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96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4AC381-562E-4025-BA13-AF8FE2C2F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606" y="3181413"/>
            <a:ext cx="5942897" cy="30521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07309-BFF4-47A2-8861-F90CBCD0EB0F}"/>
              </a:ext>
            </a:extLst>
          </p:cNvPr>
          <p:cNvSpPr txBox="1"/>
          <p:nvPr/>
        </p:nvSpPr>
        <p:spPr>
          <a:xfrm>
            <a:off x="2006221" y="1496690"/>
            <a:ext cx="3919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400" dirty="0">
                <a:latin typeface="Helvetica" pitchFamily="2" charset="0"/>
              </a:rPr>
              <a:t>GDE Pacientes y Controles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18EBA-2CAC-4886-9806-6B5445B72945}"/>
              </a:ext>
            </a:extLst>
          </p:cNvPr>
          <p:cNvSpPr txBox="1"/>
          <p:nvPr/>
        </p:nvSpPr>
        <p:spPr>
          <a:xfrm>
            <a:off x="6300250" y="1496689"/>
            <a:ext cx="3945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400" dirty="0">
                <a:latin typeface="Helvetica" pitchFamily="2" charset="0"/>
              </a:rPr>
              <a:t>Datos clínicos de severidad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B378AB-F31C-4717-81B4-A575BFE78A7B}"/>
              </a:ext>
            </a:extLst>
          </p:cNvPr>
          <p:cNvCxnSpPr>
            <a:stCxn id="6" idx="2"/>
          </p:cNvCxnSpPr>
          <p:nvPr/>
        </p:nvCxnSpPr>
        <p:spPr>
          <a:xfrm>
            <a:off x="3966053" y="1958355"/>
            <a:ext cx="510413" cy="1223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51F9DB-900F-45A0-8CB4-DD6BB8BF1028}"/>
              </a:ext>
            </a:extLst>
          </p:cNvPr>
          <p:cNvCxnSpPr>
            <a:stCxn id="7" idx="2"/>
          </p:cNvCxnSpPr>
          <p:nvPr/>
        </p:nvCxnSpPr>
        <p:spPr>
          <a:xfrm flipH="1">
            <a:off x="4503761" y="1958354"/>
            <a:ext cx="3769145" cy="1223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191D0B-EC6E-44B2-B9DA-3270244DF57F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966053" y="1958355"/>
            <a:ext cx="3667038" cy="13716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DB7C34-FBAB-4B66-A442-9B599F8AEFAA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633091" y="1958354"/>
            <a:ext cx="639815" cy="1371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17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1A664AD-AB03-49FC-8FD5-ADA5FA575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292604"/>
              </p:ext>
            </p:extLst>
          </p:nvPr>
        </p:nvGraphicFramePr>
        <p:xfrm>
          <a:off x="954179" y="1752274"/>
          <a:ext cx="4549698" cy="3984285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3631420">
                  <a:extLst>
                    <a:ext uri="{9D8B030D-6E8A-4147-A177-3AD203B41FA5}">
                      <a16:colId xmlns:a16="http://schemas.microsoft.com/office/drawing/2014/main" val="937704675"/>
                    </a:ext>
                  </a:extLst>
                </a:gridCol>
                <a:gridCol w="918278">
                  <a:extLst>
                    <a:ext uri="{9D8B030D-6E8A-4147-A177-3AD203B41FA5}">
                      <a16:colId xmlns:a16="http://schemas.microsoft.com/office/drawing/2014/main" val="3939275797"/>
                    </a:ext>
                  </a:extLst>
                </a:gridCol>
              </a:tblGrid>
              <a:tr h="5791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Grado</a:t>
                      </a:r>
                      <a:endParaRPr lang="en-US" sz="1800" b="1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8" marR="71848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N°</a:t>
                      </a:r>
                      <a:endParaRPr lang="en-US" sz="1800" b="1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8" marR="71848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474411"/>
                  </a:ext>
                </a:extLst>
              </a:tr>
              <a:tr h="5791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914400" algn="l"/>
                          <a:tab pos="-457200" algn="l"/>
                        </a:tabLst>
                      </a:pPr>
                      <a:r>
                        <a:rPr lang="es-VE" sz="1800" spc="-15" dirty="0">
                          <a:effectLst/>
                          <a:latin typeface="Helvetica" pitchFamily="2" charset="0"/>
                        </a:rPr>
                        <a:t>Asintomáticos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800" spc="-15" dirty="0">
                          <a:effectLst/>
                          <a:latin typeface="Helvetica" pitchFamily="2" charset="0"/>
                        </a:rPr>
                        <a:t>(Grupo 0)</a:t>
                      </a:r>
                      <a:endParaRPr lang="en-US" sz="1800" b="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8" marR="7184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800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800" dirty="0">
                          <a:effectLst/>
                          <a:latin typeface="Helvetica" pitchFamily="2" charset="0"/>
                        </a:rPr>
                        <a:t>5</a:t>
                      </a:r>
                      <a:endParaRPr lang="en-US" sz="1800" b="1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8" marR="71848" marT="0" marB="0" anchor="ctr"/>
                </a:tc>
                <a:extLst>
                  <a:ext uri="{0D108BD9-81ED-4DB2-BD59-A6C34878D82A}">
                    <a16:rowId xmlns:a16="http://schemas.microsoft.com/office/drawing/2014/main" val="2592249884"/>
                  </a:ext>
                </a:extLst>
              </a:tr>
              <a:tr h="8813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914400" algn="l"/>
                          <a:tab pos="-457200" algn="l"/>
                        </a:tabLst>
                      </a:pPr>
                      <a:r>
                        <a:rPr lang="es-VE" sz="1800" spc="-15" dirty="0">
                          <a:effectLst/>
                          <a:latin typeface="Helvetica" pitchFamily="2" charset="0"/>
                        </a:rPr>
                        <a:t>Fiebre, dolor de cabeza, taquicardia, decaimiento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800" spc="-15" dirty="0">
                          <a:effectLst/>
                          <a:latin typeface="Helvetica" pitchFamily="2" charset="0"/>
                        </a:rPr>
                        <a:t>(Grupo 1).</a:t>
                      </a:r>
                      <a:endParaRPr lang="en-US" sz="1800" b="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8" marR="7184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800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800" dirty="0">
                          <a:effectLst/>
                          <a:latin typeface="Helvetica" pitchFamily="2" charset="0"/>
                        </a:rPr>
                        <a:t>14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800" dirty="0">
                          <a:effectLst/>
                          <a:latin typeface="Helvetica" pitchFamily="2" charset="0"/>
                        </a:rPr>
                        <a:t> </a:t>
                      </a:r>
                      <a:endParaRPr lang="en-US" sz="1800" b="1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8" marR="71848" marT="0" marB="0" anchor="ctr"/>
                </a:tc>
                <a:extLst>
                  <a:ext uri="{0D108BD9-81ED-4DB2-BD59-A6C34878D82A}">
                    <a16:rowId xmlns:a16="http://schemas.microsoft.com/office/drawing/2014/main" val="1232346802"/>
                  </a:ext>
                </a:extLst>
              </a:tr>
              <a:tr h="8813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914400" algn="l"/>
                          <a:tab pos="-457200" algn="l"/>
                        </a:tabLst>
                      </a:pPr>
                      <a:r>
                        <a:rPr lang="es-VE" sz="1800" spc="-15" dirty="0">
                          <a:effectLst/>
                          <a:latin typeface="Helvetica" pitchFamily="2" charset="0"/>
                        </a:rPr>
                        <a:t>Hospitalización,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-914400" algn="l"/>
                          <a:tab pos="-457200" algn="l"/>
                        </a:tabLst>
                      </a:pPr>
                      <a:r>
                        <a:rPr lang="es-VE" sz="1800" spc="-15" dirty="0">
                          <a:effectLst/>
                          <a:latin typeface="Helvetica" pitchFamily="2" charset="0"/>
                        </a:rPr>
                        <a:t>miocarditis, derrame pericárdico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800" spc="-15" dirty="0">
                          <a:effectLst/>
                          <a:latin typeface="Helvetica" pitchFamily="2" charset="0"/>
                        </a:rPr>
                        <a:t>(Grupo 2)</a:t>
                      </a:r>
                      <a:endParaRPr lang="en-US" sz="1800" b="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8" marR="7184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VE" sz="1800" dirty="0">
                          <a:effectLst/>
                          <a:latin typeface="Helvetica" pitchFamily="2" charset="0"/>
                        </a:rPr>
                        <a:t>11</a:t>
                      </a:r>
                      <a:endParaRPr lang="en-US" sz="1800" b="1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8" marR="71848" marT="0" marB="0" anchor="ctr"/>
                </a:tc>
                <a:extLst>
                  <a:ext uri="{0D108BD9-81ED-4DB2-BD59-A6C34878D82A}">
                    <a16:rowId xmlns:a16="http://schemas.microsoft.com/office/drawing/2014/main" val="3235138019"/>
                  </a:ext>
                </a:extLst>
              </a:tr>
              <a:tr h="8813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Helvetica" pitchFamily="2" charset="0"/>
                        </a:rPr>
                        <a:t>Controles</a:t>
                      </a:r>
                      <a:endParaRPr lang="en-US" sz="1800" dirty="0">
                        <a:effectLst/>
                        <a:latin typeface="Helvetica" pitchFamily="2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(Base)</a:t>
                      </a:r>
                      <a:endParaRPr lang="en-US" sz="1800" b="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8" marR="7184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Helvetica" pitchFamily="2" charset="0"/>
                        </a:rPr>
                        <a:t>8</a:t>
                      </a:r>
                      <a:endParaRPr lang="en-US" sz="1800" b="1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1848" marR="71848" marT="0" marB="0" anchor="ctr"/>
                </a:tc>
                <a:extLst>
                  <a:ext uri="{0D108BD9-81ED-4DB2-BD59-A6C34878D82A}">
                    <a16:rowId xmlns:a16="http://schemas.microsoft.com/office/drawing/2014/main" val="9493725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999BF71-7C13-4B66-858A-AA77CD6D32B9}"/>
              </a:ext>
            </a:extLst>
          </p:cNvPr>
          <p:cNvSpPr txBox="1"/>
          <p:nvPr/>
        </p:nvSpPr>
        <p:spPr>
          <a:xfrm>
            <a:off x="8115550" y="3473959"/>
            <a:ext cx="2592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400" dirty="0">
                <a:latin typeface="Helvetica" pitchFamily="2" charset="0"/>
              </a:rPr>
              <a:t>Entrada a la MSV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C34B4AF-F395-452E-A239-3FF39DD406A9}"/>
              </a:ext>
            </a:extLst>
          </p:cNvPr>
          <p:cNvSpPr/>
          <p:nvPr/>
        </p:nvSpPr>
        <p:spPr>
          <a:xfrm rot="5400000">
            <a:off x="4857195" y="2451496"/>
            <a:ext cx="3905037" cy="2506592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3631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10DDF279-3A2F-42AE-96C9-F51FD67A13AF}"/>
              </a:ext>
            </a:extLst>
          </p:cNvPr>
          <p:cNvSpPr/>
          <p:nvPr/>
        </p:nvSpPr>
        <p:spPr>
          <a:xfrm>
            <a:off x="6655083" y="4850244"/>
            <a:ext cx="2802749" cy="1957372"/>
          </a:xfrm>
          <a:prstGeom prst="ellipse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704533F-9DA1-4254-B2E1-41F118F421B2}"/>
              </a:ext>
            </a:extLst>
          </p:cNvPr>
          <p:cNvSpPr/>
          <p:nvPr/>
        </p:nvSpPr>
        <p:spPr>
          <a:xfrm>
            <a:off x="2518439" y="4850244"/>
            <a:ext cx="3175026" cy="1957372"/>
          </a:xfrm>
          <a:prstGeom prst="ellipse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59" name="Callout: Down Arrow 78">
            <a:extLst>
              <a:ext uri="{FF2B5EF4-FFF2-40B4-BE49-F238E27FC236}">
                <a16:creationId xmlns:a16="http://schemas.microsoft.com/office/drawing/2014/main" id="{05D589C2-C2C2-4371-BA12-58A08C7DF077}"/>
              </a:ext>
            </a:extLst>
          </p:cNvPr>
          <p:cNvSpPr/>
          <p:nvPr/>
        </p:nvSpPr>
        <p:spPr>
          <a:xfrm>
            <a:off x="865379" y="1675579"/>
            <a:ext cx="10461242" cy="795727"/>
          </a:xfrm>
          <a:prstGeom prst="downArrowCallout">
            <a:avLst>
              <a:gd name="adj1" fmla="val 7589"/>
              <a:gd name="adj2" fmla="val 25000"/>
              <a:gd name="adj3" fmla="val 25000"/>
              <a:gd name="adj4" fmla="val 64977"/>
            </a:avLst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EEDE1B2-659F-4FC0-9FD9-26716AEB948A}"/>
              </a:ext>
            </a:extLst>
          </p:cNvPr>
          <p:cNvGrpSpPr/>
          <p:nvPr/>
        </p:nvGrpSpPr>
        <p:grpSpPr>
          <a:xfrm>
            <a:off x="6989697" y="4949658"/>
            <a:ext cx="2049129" cy="1649413"/>
            <a:chOff x="6927303" y="4644902"/>
            <a:chExt cx="2049129" cy="164941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E0B683B-65B7-4B19-A628-CC25BB288C6F}"/>
                </a:ext>
              </a:extLst>
            </p:cNvPr>
            <p:cNvSpPr txBox="1"/>
            <p:nvPr/>
          </p:nvSpPr>
          <p:spPr>
            <a:xfrm>
              <a:off x="8640729" y="4784832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8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BEBC0A-84BF-4587-AA4D-B1DECD22A607}"/>
                </a:ext>
              </a:extLst>
            </p:cNvPr>
            <p:cNvSpPr txBox="1"/>
            <p:nvPr/>
          </p:nvSpPr>
          <p:spPr>
            <a:xfrm>
              <a:off x="6927303" y="5924983"/>
              <a:ext cx="505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10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BAC5668-7579-42A8-A897-6DE611DA022D}"/>
                </a:ext>
              </a:extLst>
            </p:cNvPr>
            <p:cNvSpPr txBox="1"/>
            <p:nvPr/>
          </p:nvSpPr>
          <p:spPr>
            <a:xfrm>
              <a:off x="7906947" y="5833621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9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74E1070-4FE5-47AE-AAE2-A104552B1BB4}"/>
                </a:ext>
              </a:extLst>
            </p:cNvPr>
            <p:cNvSpPr txBox="1"/>
            <p:nvPr/>
          </p:nvSpPr>
          <p:spPr>
            <a:xfrm>
              <a:off x="7401825" y="5870450"/>
              <a:ext cx="505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13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BB2B3CC-C118-4CEE-A699-6BA67277D73D}"/>
                </a:ext>
              </a:extLst>
            </p:cNvPr>
            <p:cNvSpPr txBox="1"/>
            <p:nvPr/>
          </p:nvSpPr>
          <p:spPr>
            <a:xfrm>
              <a:off x="8454028" y="5242235"/>
              <a:ext cx="522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12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BCA79F9-6708-4EEB-A2D6-9F2E318A1423}"/>
                </a:ext>
              </a:extLst>
            </p:cNvPr>
            <p:cNvSpPr txBox="1"/>
            <p:nvPr/>
          </p:nvSpPr>
          <p:spPr>
            <a:xfrm>
              <a:off x="7545882" y="4644902"/>
              <a:ext cx="522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16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2191841-F121-4D77-8874-20141BA6B4F7}"/>
                </a:ext>
              </a:extLst>
            </p:cNvPr>
            <p:cNvSpPr txBox="1"/>
            <p:nvPr/>
          </p:nvSpPr>
          <p:spPr>
            <a:xfrm>
              <a:off x="7944744" y="4871207"/>
              <a:ext cx="474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15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413FB02-5F3E-483D-8473-B2D21E163B04}"/>
                </a:ext>
              </a:extLst>
            </p:cNvPr>
            <p:cNvSpPr txBox="1"/>
            <p:nvPr/>
          </p:nvSpPr>
          <p:spPr>
            <a:xfrm>
              <a:off x="7104333" y="5459240"/>
              <a:ext cx="560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17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AF890CC-3191-4DB1-9488-65E4D9815857}"/>
                </a:ext>
              </a:extLst>
            </p:cNvPr>
            <p:cNvSpPr txBox="1"/>
            <p:nvPr/>
          </p:nvSpPr>
          <p:spPr>
            <a:xfrm>
              <a:off x="7033680" y="5025714"/>
              <a:ext cx="512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19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4172304-AF79-4EAE-BB9D-5FED26A46A5C}"/>
                </a:ext>
              </a:extLst>
            </p:cNvPr>
            <p:cNvSpPr txBox="1"/>
            <p:nvPr/>
          </p:nvSpPr>
          <p:spPr>
            <a:xfrm>
              <a:off x="8295051" y="5699638"/>
              <a:ext cx="505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28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95C315D-6D24-4D9A-8CE2-981B1E51F8BE}"/>
                </a:ext>
              </a:extLst>
            </p:cNvPr>
            <p:cNvSpPr txBox="1"/>
            <p:nvPr/>
          </p:nvSpPr>
          <p:spPr>
            <a:xfrm>
              <a:off x="7993799" y="5271651"/>
              <a:ext cx="465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31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44B358F-125D-465D-B308-751B4AD4D363}"/>
                </a:ext>
              </a:extLst>
            </p:cNvPr>
            <p:cNvSpPr txBox="1"/>
            <p:nvPr/>
          </p:nvSpPr>
          <p:spPr>
            <a:xfrm>
              <a:off x="7575095" y="5046575"/>
              <a:ext cx="505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21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E5F98C6-0605-424F-BEDC-E3E0EC45939B}"/>
                </a:ext>
              </a:extLst>
            </p:cNvPr>
            <p:cNvSpPr txBox="1"/>
            <p:nvPr/>
          </p:nvSpPr>
          <p:spPr>
            <a:xfrm>
              <a:off x="7540675" y="5499185"/>
              <a:ext cx="522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20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AC4D9CF-DF31-450E-875D-AE6A0CAD940F}"/>
              </a:ext>
            </a:extLst>
          </p:cNvPr>
          <p:cNvGrpSpPr/>
          <p:nvPr/>
        </p:nvGrpSpPr>
        <p:grpSpPr>
          <a:xfrm>
            <a:off x="3004305" y="4986127"/>
            <a:ext cx="2561906" cy="1680804"/>
            <a:chOff x="2941911" y="4681371"/>
            <a:chExt cx="2561906" cy="168080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00179EC-86DF-4F6D-AEB8-25B2BA10A28A}"/>
                </a:ext>
              </a:extLst>
            </p:cNvPr>
            <p:cNvSpPr txBox="1"/>
            <p:nvPr/>
          </p:nvSpPr>
          <p:spPr>
            <a:xfrm>
              <a:off x="3602279" y="468427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4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B07127-466E-4603-BB1B-3A0DB4CA5A35}"/>
                </a:ext>
              </a:extLst>
            </p:cNvPr>
            <p:cNvSpPr txBox="1"/>
            <p:nvPr/>
          </p:nvSpPr>
          <p:spPr>
            <a:xfrm>
              <a:off x="3291744" y="484286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E52FD7-3AF5-452A-9933-B83D08436C03}"/>
                </a:ext>
              </a:extLst>
            </p:cNvPr>
            <p:cNvSpPr txBox="1"/>
            <p:nvPr/>
          </p:nvSpPr>
          <p:spPr>
            <a:xfrm>
              <a:off x="3018306" y="4890006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D8CC5AB-7E83-4E06-A90E-8AE93DBBAFE3}"/>
                </a:ext>
              </a:extLst>
            </p:cNvPr>
            <p:cNvSpPr txBox="1"/>
            <p:nvPr/>
          </p:nvSpPr>
          <p:spPr>
            <a:xfrm>
              <a:off x="4127472" y="507303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4E8BAC6-F92A-4E3B-8B60-89A2EE5E1C8E}"/>
                </a:ext>
              </a:extLst>
            </p:cNvPr>
            <p:cNvSpPr txBox="1"/>
            <p:nvPr/>
          </p:nvSpPr>
          <p:spPr>
            <a:xfrm>
              <a:off x="4054671" y="598209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5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AE0521B-24C7-4F6B-94CD-F0C159A6A115}"/>
                </a:ext>
              </a:extLst>
            </p:cNvPr>
            <p:cNvSpPr txBox="1"/>
            <p:nvPr/>
          </p:nvSpPr>
          <p:spPr>
            <a:xfrm>
              <a:off x="3755921" y="509764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6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849A44B-3004-448F-9CD5-2B7E8CF7F35E}"/>
                </a:ext>
              </a:extLst>
            </p:cNvPr>
            <p:cNvSpPr txBox="1"/>
            <p:nvPr/>
          </p:nvSpPr>
          <p:spPr>
            <a:xfrm>
              <a:off x="3662236" y="5913825"/>
              <a:ext cx="270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7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1A2A206-463A-4526-8358-BFBB30327186}"/>
                </a:ext>
              </a:extLst>
            </p:cNvPr>
            <p:cNvSpPr txBox="1"/>
            <p:nvPr/>
          </p:nvSpPr>
          <p:spPr>
            <a:xfrm>
              <a:off x="4057607" y="468137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11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40F4477-FD1A-4134-91F5-DE1B911998DA}"/>
                </a:ext>
              </a:extLst>
            </p:cNvPr>
            <p:cNvSpPr txBox="1"/>
            <p:nvPr/>
          </p:nvSpPr>
          <p:spPr>
            <a:xfrm>
              <a:off x="3024183" y="599284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14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464C541-6EC5-471A-9269-2A1B71EAE199}"/>
                </a:ext>
              </a:extLst>
            </p:cNvPr>
            <p:cNvSpPr txBox="1"/>
            <p:nvPr/>
          </p:nvSpPr>
          <p:spPr>
            <a:xfrm>
              <a:off x="3325861" y="544073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18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A1CFA4E-5862-44BA-B2B0-F4378DB5FCF5}"/>
                </a:ext>
              </a:extLst>
            </p:cNvPr>
            <p:cNvSpPr txBox="1"/>
            <p:nvPr/>
          </p:nvSpPr>
          <p:spPr>
            <a:xfrm>
              <a:off x="3331081" y="507106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22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800C8F8-D702-4F55-B40B-5FA7AAD844D2}"/>
                </a:ext>
              </a:extLst>
            </p:cNvPr>
            <p:cNvSpPr txBox="1"/>
            <p:nvPr/>
          </p:nvSpPr>
          <p:spPr>
            <a:xfrm>
              <a:off x="4499023" y="515484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23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B4A15A2-38CA-48CE-BE00-2F676E88ACA7}"/>
                </a:ext>
              </a:extLst>
            </p:cNvPr>
            <p:cNvSpPr txBox="1"/>
            <p:nvPr/>
          </p:nvSpPr>
          <p:spPr>
            <a:xfrm>
              <a:off x="4607812" y="556582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25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CB98D24-6D11-4AF9-8AA2-9EED1DF64A88}"/>
                </a:ext>
              </a:extLst>
            </p:cNvPr>
            <p:cNvSpPr txBox="1"/>
            <p:nvPr/>
          </p:nvSpPr>
          <p:spPr>
            <a:xfrm>
              <a:off x="4411903" y="4763174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24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D8DAC4B-949E-4329-B23B-5AE91C5F788A}"/>
                </a:ext>
              </a:extLst>
            </p:cNvPr>
            <p:cNvSpPr txBox="1"/>
            <p:nvPr/>
          </p:nvSpPr>
          <p:spPr>
            <a:xfrm>
              <a:off x="5062671" y="533950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26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14F3FAE-C69F-4D5E-82C0-93A5108AB5BF}"/>
                </a:ext>
              </a:extLst>
            </p:cNvPr>
            <p:cNvSpPr txBox="1"/>
            <p:nvPr/>
          </p:nvSpPr>
          <p:spPr>
            <a:xfrm>
              <a:off x="3731122" y="546373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27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CD95F07-49D1-43EC-808C-BB698FB74401}"/>
                </a:ext>
              </a:extLst>
            </p:cNvPr>
            <p:cNvSpPr txBox="1"/>
            <p:nvPr/>
          </p:nvSpPr>
          <p:spPr>
            <a:xfrm>
              <a:off x="2941911" y="535366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29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87F3490-09A0-4C4D-B296-08E389DFDD37}"/>
                </a:ext>
              </a:extLst>
            </p:cNvPr>
            <p:cNvSpPr txBox="1"/>
            <p:nvPr/>
          </p:nvSpPr>
          <p:spPr>
            <a:xfrm>
              <a:off x="5014637" y="4930231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30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C9DAA15-042B-4AD8-B9CA-FF946EF2FCB3}"/>
                </a:ext>
              </a:extLst>
            </p:cNvPr>
            <p:cNvSpPr txBox="1"/>
            <p:nvPr/>
          </p:nvSpPr>
          <p:spPr>
            <a:xfrm>
              <a:off x="4202551" y="556582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dirty="0">
                  <a:solidFill>
                    <a:prstClr val="black"/>
                  </a:solidFill>
                  <a:latin typeface="Helvetica" pitchFamily="2" charset="0"/>
                </a:rPr>
                <a:t>32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B066B111-FFD4-4E8F-B29F-610C5EFBF60B}"/>
              </a:ext>
            </a:extLst>
          </p:cNvPr>
          <p:cNvSpPr txBox="1"/>
          <p:nvPr/>
        </p:nvSpPr>
        <p:spPr>
          <a:xfrm>
            <a:off x="5680507" y="354909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>
                <a:solidFill>
                  <a:prstClr val="black"/>
                </a:solidFill>
                <a:latin typeface="Helvetica" pitchFamily="2" charset="0"/>
              </a:rPr>
              <a:t>60/40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C431A33-53D5-48AB-BD32-7E0D120B5E7A}"/>
              </a:ext>
            </a:extLst>
          </p:cNvPr>
          <p:cNvSpPr txBox="1"/>
          <p:nvPr/>
        </p:nvSpPr>
        <p:spPr>
          <a:xfrm>
            <a:off x="3008583" y="4374329"/>
            <a:ext cx="2520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>
                <a:solidFill>
                  <a:prstClr val="black"/>
                </a:solidFill>
                <a:latin typeface="Helvetica" pitchFamily="2" charset="0"/>
              </a:rPr>
              <a:t>Entrenamiento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FBCD202-969C-4C21-9DAE-FFF5AD1604E0}"/>
              </a:ext>
            </a:extLst>
          </p:cNvPr>
          <p:cNvSpPr txBox="1"/>
          <p:nvPr/>
        </p:nvSpPr>
        <p:spPr>
          <a:xfrm>
            <a:off x="7324187" y="4379268"/>
            <a:ext cx="134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>
                <a:solidFill>
                  <a:prstClr val="black"/>
                </a:solidFill>
                <a:latin typeface="Helvetica" pitchFamily="2" charset="0"/>
              </a:rPr>
              <a:t>Prueba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949960A-FEC8-4FD2-849C-48289F40803A}"/>
              </a:ext>
            </a:extLst>
          </p:cNvPr>
          <p:cNvCxnSpPr>
            <a:stCxn id="94" idx="1"/>
            <a:endCxn id="95" idx="0"/>
          </p:cNvCxnSpPr>
          <p:nvPr/>
        </p:nvCxnSpPr>
        <p:spPr>
          <a:xfrm flipH="1">
            <a:off x="4268704" y="3733756"/>
            <a:ext cx="1411803" cy="64057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51E0F63-48DB-47CF-8968-56A9B3626452}"/>
              </a:ext>
            </a:extLst>
          </p:cNvPr>
          <p:cNvCxnSpPr>
            <a:cxnSpLocks/>
            <a:stCxn id="94" idx="3"/>
            <a:endCxn id="96" idx="0"/>
          </p:cNvCxnSpPr>
          <p:nvPr/>
        </p:nvCxnSpPr>
        <p:spPr>
          <a:xfrm>
            <a:off x="6442254" y="3733756"/>
            <a:ext cx="1552149" cy="64551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BC2D2E2-707C-440A-91E1-296C2FF435B9}"/>
              </a:ext>
            </a:extLst>
          </p:cNvPr>
          <p:cNvSpPr txBox="1"/>
          <p:nvPr/>
        </p:nvSpPr>
        <p:spPr>
          <a:xfrm>
            <a:off x="5037857" y="2499119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400" dirty="0">
                <a:solidFill>
                  <a:prstClr val="black"/>
                </a:solidFill>
                <a:latin typeface="Helvetica" pitchFamily="2" charset="0"/>
              </a:rPr>
              <a:t>Aleatorización</a:t>
            </a:r>
          </a:p>
        </p:txBody>
      </p:sp>
      <p:sp>
        <p:nvSpPr>
          <p:cNvPr id="100" name="Arrow: Down 79">
            <a:extLst>
              <a:ext uri="{FF2B5EF4-FFF2-40B4-BE49-F238E27FC236}">
                <a16:creationId xmlns:a16="http://schemas.microsoft.com/office/drawing/2014/main" id="{2DA3E24D-7729-4971-94CE-2C985B8972D0}"/>
              </a:ext>
            </a:extLst>
          </p:cNvPr>
          <p:cNvSpPr/>
          <p:nvPr/>
        </p:nvSpPr>
        <p:spPr>
          <a:xfrm>
            <a:off x="5904182" y="2948787"/>
            <a:ext cx="356023" cy="574964"/>
          </a:xfrm>
          <a:prstGeom prst="downArrow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15B11D0-6875-4816-B2A4-B0D9577C9211}"/>
              </a:ext>
            </a:extLst>
          </p:cNvPr>
          <p:cNvSpPr txBox="1"/>
          <p:nvPr/>
        </p:nvSpPr>
        <p:spPr>
          <a:xfrm>
            <a:off x="1049463" y="1723393"/>
            <a:ext cx="10217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dirty="0">
                <a:solidFill>
                  <a:srgbClr val="FFC000"/>
                </a:solidFill>
                <a:latin typeface="Helvetica" pitchFamily="2" charset="0"/>
              </a:rPr>
              <a:t>1 2 3 4 </a:t>
            </a:r>
            <a:r>
              <a:rPr lang="es-VE" sz="2000" dirty="0">
                <a:solidFill>
                  <a:srgbClr val="FFFF00"/>
                </a:solidFill>
                <a:latin typeface="Helvetica" pitchFamily="2" charset="0"/>
              </a:rPr>
              <a:t>5 6 7 8 9 10 11 12 13 14 15 16 </a:t>
            </a:r>
            <a:r>
              <a:rPr lang="es-VE" sz="2000" dirty="0">
                <a:solidFill>
                  <a:srgbClr val="70AD47">
                    <a:lumMod val="60000"/>
                    <a:lumOff val="40000"/>
                  </a:srgbClr>
                </a:solidFill>
                <a:latin typeface="Helvetica" pitchFamily="2" charset="0"/>
              </a:rPr>
              <a:t>17 18 19 20 21 22 23 24 </a:t>
            </a:r>
            <a:r>
              <a:rPr lang="es-VE" sz="2000" dirty="0">
                <a:solidFill>
                  <a:srgbClr val="ED7D31">
                    <a:lumMod val="50000"/>
                  </a:srgbClr>
                </a:solidFill>
                <a:latin typeface="Helvetica" pitchFamily="2" charset="0"/>
              </a:rPr>
              <a:t>25 26 27 28 29 30 31 32</a:t>
            </a:r>
          </a:p>
        </p:txBody>
      </p:sp>
      <p:sp>
        <p:nvSpPr>
          <p:cNvPr id="102" name="Right Brace 101">
            <a:extLst>
              <a:ext uri="{FF2B5EF4-FFF2-40B4-BE49-F238E27FC236}">
                <a16:creationId xmlns:a16="http://schemas.microsoft.com/office/drawing/2014/main" id="{4BBD19C6-AF8E-4DDE-87D1-C32C2BD1E545}"/>
              </a:ext>
            </a:extLst>
          </p:cNvPr>
          <p:cNvSpPr/>
          <p:nvPr/>
        </p:nvSpPr>
        <p:spPr>
          <a:xfrm rot="16200000">
            <a:off x="1366204" y="1080665"/>
            <a:ext cx="319990" cy="761962"/>
          </a:xfrm>
          <a:prstGeom prst="rightBrace">
            <a:avLst/>
          </a:prstGeom>
          <a:noFill/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03" name="Right Brace 102">
            <a:extLst>
              <a:ext uri="{FF2B5EF4-FFF2-40B4-BE49-F238E27FC236}">
                <a16:creationId xmlns:a16="http://schemas.microsoft.com/office/drawing/2014/main" id="{8183BC45-C434-4CCF-9663-B2FAEDD7F9C2}"/>
              </a:ext>
            </a:extLst>
          </p:cNvPr>
          <p:cNvSpPr/>
          <p:nvPr/>
        </p:nvSpPr>
        <p:spPr>
          <a:xfrm rot="16200000">
            <a:off x="3607131" y="-289406"/>
            <a:ext cx="319990" cy="3502102"/>
          </a:xfrm>
          <a:prstGeom prst="rightBrace">
            <a:avLst/>
          </a:prstGeom>
          <a:noFill/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04" name="Right Brace 103">
            <a:extLst>
              <a:ext uri="{FF2B5EF4-FFF2-40B4-BE49-F238E27FC236}">
                <a16:creationId xmlns:a16="http://schemas.microsoft.com/office/drawing/2014/main" id="{6D6F6B91-3835-45B3-836A-9EE461E2674D}"/>
              </a:ext>
            </a:extLst>
          </p:cNvPr>
          <p:cNvSpPr/>
          <p:nvPr/>
        </p:nvSpPr>
        <p:spPr>
          <a:xfrm rot="16200000">
            <a:off x="6758624" y="105860"/>
            <a:ext cx="319990" cy="2704816"/>
          </a:xfrm>
          <a:prstGeom prst="rightBrace">
            <a:avLst/>
          </a:prstGeom>
          <a:noFill/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05" name="Right Brace 104">
            <a:extLst>
              <a:ext uri="{FF2B5EF4-FFF2-40B4-BE49-F238E27FC236}">
                <a16:creationId xmlns:a16="http://schemas.microsoft.com/office/drawing/2014/main" id="{C4BB93D0-2EC3-4755-9F8B-5E4205FE7264}"/>
              </a:ext>
            </a:extLst>
          </p:cNvPr>
          <p:cNvSpPr/>
          <p:nvPr/>
        </p:nvSpPr>
        <p:spPr>
          <a:xfrm rot="16200000">
            <a:off x="9498553" y="102998"/>
            <a:ext cx="319990" cy="2704816"/>
          </a:xfrm>
          <a:prstGeom prst="rightBrace">
            <a:avLst/>
          </a:prstGeom>
          <a:noFill/>
          <a:ln w="28575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9EE27E2-670E-46A2-BF53-0818AB71962A}"/>
              </a:ext>
            </a:extLst>
          </p:cNvPr>
          <p:cNvSpPr txBox="1"/>
          <p:nvPr/>
        </p:nvSpPr>
        <p:spPr>
          <a:xfrm>
            <a:off x="1031141" y="880735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>
                <a:solidFill>
                  <a:prstClr val="black"/>
                </a:solidFill>
                <a:latin typeface="Helvetica" pitchFamily="2" charset="0"/>
              </a:rPr>
              <a:t>Grado 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16E2963-76C3-412E-8407-1A44AAC3C5DE}"/>
              </a:ext>
            </a:extLst>
          </p:cNvPr>
          <p:cNvSpPr txBox="1"/>
          <p:nvPr/>
        </p:nvSpPr>
        <p:spPr>
          <a:xfrm>
            <a:off x="3268730" y="873148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>
                <a:solidFill>
                  <a:prstClr val="black"/>
                </a:solidFill>
                <a:latin typeface="Helvetica" pitchFamily="2" charset="0"/>
              </a:rPr>
              <a:t>Grado 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0954B88-4B46-4F3F-8826-A39D6B2F908C}"/>
              </a:ext>
            </a:extLst>
          </p:cNvPr>
          <p:cNvSpPr txBox="1"/>
          <p:nvPr/>
        </p:nvSpPr>
        <p:spPr>
          <a:xfrm>
            <a:off x="6365430" y="839409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>
                <a:solidFill>
                  <a:prstClr val="black"/>
                </a:solidFill>
                <a:latin typeface="Helvetica" pitchFamily="2" charset="0"/>
              </a:rPr>
              <a:t>Grado 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006AC3B-BA3E-4604-B1EF-3829FF205375}"/>
              </a:ext>
            </a:extLst>
          </p:cNvPr>
          <p:cNvSpPr txBox="1"/>
          <p:nvPr/>
        </p:nvSpPr>
        <p:spPr>
          <a:xfrm>
            <a:off x="9193485" y="837049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>
                <a:solidFill>
                  <a:prstClr val="black"/>
                </a:solidFill>
                <a:latin typeface="Helvetica" pitchFamily="2" charset="0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41233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989DE8-7792-4C0E-8D44-F6B142747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511768"/>
              </p:ext>
            </p:extLst>
          </p:nvPr>
        </p:nvGraphicFramePr>
        <p:xfrm>
          <a:off x="3202675" y="1715433"/>
          <a:ext cx="5786650" cy="2103120"/>
        </p:xfrm>
        <a:graphic>
          <a:graphicData uri="http://schemas.openxmlformats.org/drawingml/2006/table">
            <a:tbl>
              <a:tblPr firstRow="1" firstCol="1" bandRow="1"/>
              <a:tblGrid>
                <a:gridCol w="1517631">
                  <a:extLst>
                    <a:ext uri="{9D8B030D-6E8A-4147-A177-3AD203B41FA5}">
                      <a16:colId xmlns:a16="http://schemas.microsoft.com/office/drawing/2014/main" val="3180573850"/>
                    </a:ext>
                  </a:extLst>
                </a:gridCol>
                <a:gridCol w="1170977">
                  <a:extLst>
                    <a:ext uri="{9D8B030D-6E8A-4147-A177-3AD203B41FA5}">
                      <a16:colId xmlns:a16="http://schemas.microsoft.com/office/drawing/2014/main" val="3409837346"/>
                    </a:ext>
                  </a:extLst>
                </a:gridCol>
                <a:gridCol w="1132765">
                  <a:extLst>
                    <a:ext uri="{9D8B030D-6E8A-4147-A177-3AD203B41FA5}">
                      <a16:colId xmlns:a16="http://schemas.microsoft.com/office/drawing/2014/main" val="4166587809"/>
                    </a:ext>
                  </a:extLst>
                </a:gridCol>
                <a:gridCol w="1173707">
                  <a:extLst>
                    <a:ext uri="{9D8B030D-6E8A-4147-A177-3AD203B41FA5}">
                      <a16:colId xmlns:a16="http://schemas.microsoft.com/office/drawing/2014/main" val="1180843937"/>
                    </a:ext>
                  </a:extLst>
                </a:gridCol>
                <a:gridCol w="791570">
                  <a:extLst>
                    <a:ext uri="{9D8B030D-6E8A-4147-A177-3AD203B41FA5}">
                      <a16:colId xmlns:a16="http://schemas.microsoft.com/office/drawing/2014/main" val="164902669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s-VE" sz="2000">
                          <a:effectLst/>
                          <a:latin typeface="Helvetica" pitchFamily="2" charset="0"/>
                        </a:rPr>
                        <a:t> </a:t>
                      </a:r>
                      <a:endParaRPr lang="en-US" sz="20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s-VE" sz="2000" dirty="0">
                          <a:effectLst/>
                          <a:latin typeface="Helvetica" pitchFamily="2" charset="0"/>
                        </a:rPr>
                        <a:t>Referencia</a:t>
                      </a:r>
                      <a:endParaRPr lang="en-US" sz="20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351458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s-VE" sz="2000" dirty="0">
                          <a:effectLst/>
                          <a:latin typeface="Helvetica" pitchFamily="2" charset="0"/>
                        </a:rPr>
                        <a:t>Predicción</a:t>
                      </a:r>
                      <a:endParaRPr lang="en-US" sz="20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s-VE" sz="2000">
                          <a:effectLst/>
                          <a:latin typeface="Helvetica" pitchFamily="2" charset="0"/>
                        </a:rPr>
                        <a:t>Grado 0</a:t>
                      </a:r>
                      <a:endParaRPr lang="en-US" sz="20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s-VE" sz="2000">
                          <a:effectLst/>
                          <a:latin typeface="Helvetica" pitchFamily="2" charset="0"/>
                        </a:rPr>
                        <a:t>Grado 1</a:t>
                      </a:r>
                      <a:endParaRPr lang="en-US" sz="20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s-VE" sz="2000">
                          <a:effectLst/>
                          <a:latin typeface="Helvetica" pitchFamily="2" charset="0"/>
                        </a:rPr>
                        <a:t>Grado 2</a:t>
                      </a:r>
                      <a:endParaRPr lang="en-US" sz="20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s-VE" sz="2000" dirty="0">
                          <a:effectLst/>
                          <a:latin typeface="Helvetica" pitchFamily="2" charset="0"/>
                        </a:rPr>
                        <a:t>Base</a:t>
                      </a:r>
                      <a:endParaRPr lang="en-US" sz="20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78297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s-VE" sz="2000">
                          <a:effectLst/>
                          <a:latin typeface="Helvetica" pitchFamily="2" charset="0"/>
                        </a:rPr>
                        <a:t>Grado 0</a:t>
                      </a:r>
                      <a:endParaRPr lang="en-US" sz="20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s-VE" sz="2000" b="1" dirty="0" smtClean="0">
                          <a:solidFill>
                            <a:srgbClr val="FF0000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  <a:endParaRPr lang="en-US" sz="2000" b="1" dirty="0">
                        <a:solidFill>
                          <a:srgbClr val="FF0000"/>
                        </a:solidFill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s-VE" sz="2000">
                          <a:effectLst/>
                          <a:latin typeface="Helvetica" pitchFamily="2" charset="0"/>
                        </a:rPr>
                        <a:t>0</a:t>
                      </a:r>
                      <a:endParaRPr lang="en-US" sz="20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s-VE" sz="2000">
                          <a:effectLst/>
                          <a:latin typeface="Helvetica" pitchFamily="2" charset="0"/>
                        </a:rPr>
                        <a:t>0</a:t>
                      </a:r>
                      <a:endParaRPr lang="en-US" sz="20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s-VE" sz="2000">
                          <a:effectLst/>
                          <a:latin typeface="Helvetica" pitchFamily="2" charset="0"/>
                        </a:rPr>
                        <a:t>0</a:t>
                      </a:r>
                      <a:endParaRPr lang="en-US" sz="20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058265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s-VE" sz="2000">
                          <a:effectLst/>
                          <a:latin typeface="Helvetica" pitchFamily="2" charset="0"/>
                        </a:rPr>
                        <a:t>Grado 1</a:t>
                      </a:r>
                      <a:endParaRPr lang="en-US" sz="20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1</a:t>
                      </a:r>
                      <a:endParaRPr lang="en-US" sz="20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s-VE" sz="2000" b="1" dirty="0">
                          <a:solidFill>
                            <a:srgbClr val="FF0000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  <a:endParaRPr lang="en-US" sz="2000" b="1" dirty="0">
                        <a:solidFill>
                          <a:srgbClr val="FF0000"/>
                        </a:solidFill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s-VE" sz="2000" dirty="0" smtClean="0">
                          <a:effectLst/>
                          <a:latin typeface="Helvetica" pitchFamily="2" charset="0"/>
                        </a:rPr>
                        <a:t>2</a:t>
                      </a:r>
                      <a:endParaRPr lang="en-US" sz="2000" dirty="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s-VE" sz="2000">
                          <a:effectLst/>
                          <a:latin typeface="Helvetica" pitchFamily="2" charset="0"/>
                        </a:rPr>
                        <a:t>0</a:t>
                      </a:r>
                      <a:endParaRPr lang="en-US" sz="20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10614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s-VE" sz="2000">
                          <a:effectLst/>
                          <a:latin typeface="Helvetica" pitchFamily="2" charset="0"/>
                        </a:rPr>
                        <a:t>Grado 2</a:t>
                      </a:r>
                      <a:endParaRPr lang="en-US" sz="20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s-VE" sz="2000">
                          <a:effectLst/>
                          <a:latin typeface="Helvetica" pitchFamily="2" charset="0"/>
                        </a:rPr>
                        <a:t>0</a:t>
                      </a:r>
                      <a:endParaRPr lang="en-US" sz="20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s-VE" sz="2000">
                          <a:effectLst/>
                          <a:latin typeface="Helvetica" pitchFamily="2" charset="0"/>
                        </a:rPr>
                        <a:t>0</a:t>
                      </a:r>
                      <a:endParaRPr lang="en-US" sz="20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s-VE" sz="2000" b="1" dirty="0" smtClean="0">
                          <a:solidFill>
                            <a:srgbClr val="FF0000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  <a:endParaRPr lang="en-US" sz="2000" b="1" dirty="0">
                        <a:solidFill>
                          <a:srgbClr val="FF0000"/>
                        </a:solidFill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s-VE" sz="2000">
                          <a:effectLst/>
                          <a:latin typeface="Helvetica" pitchFamily="2" charset="0"/>
                        </a:rPr>
                        <a:t>0</a:t>
                      </a:r>
                      <a:endParaRPr lang="en-US" sz="20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200365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Helvetic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s-VE" sz="2000">
                          <a:effectLst/>
                          <a:latin typeface="Helvetica" pitchFamily="2" charset="0"/>
                        </a:rPr>
                        <a:t>Base</a:t>
                      </a:r>
                      <a:endParaRPr lang="en-US" sz="20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s-VE" sz="2000">
                          <a:effectLst/>
                          <a:latin typeface="Helvetica" pitchFamily="2" charset="0"/>
                        </a:rPr>
                        <a:t>0</a:t>
                      </a:r>
                      <a:endParaRPr lang="en-US" sz="20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s-VE" sz="2000">
                          <a:effectLst/>
                          <a:latin typeface="Helvetica" pitchFamily="2" charset="0"/>
                        </a:rPr>
                        <a:t>0</a:t>
                      </a:r>
                      <a:endParaRPr lang="en-US" sz="20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s-VE" sz="2000">
                          <a:effectLst/>
                          <a:latin typeface="Helvetica" pitchFamily="2" charset="0"/>
                        </a:rPr>
                        <a:t>0</a:t>
                      </a:r>
                      <a:endParaRPr lang="en-US" sz="2000"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s-VE" sz="2000" b="1" dirty="0">
                          <a:solidFill>
                            <a:srgbClr val="FF0000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  <a:endParaRPr lang="en-US" sz="2000" b="1" dirty="0">
                        <a:solidFill>
                          <a:srgbClr val="FF0000"/>
                        </a:solidFill>
                        <a:effectLst/>
                        <a:latin typeface="Helvetica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83874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BC04566-0E47-4DCA-BF6C-76944FC71D8C}"/>
              </a:ext>
            </a:extLst>
          </p:cNvPr>
          <p:cNvSpPr txBox="1"/>
          <p:nvPr/>
        </p:nvSpPr>
        <p:spPr>
          <a:xfrm>
            <a:off x="5021827" y="4229321"/>
            <a:ext cx="215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000" dirty="0" smtClean="0">
                <a:solidFill>
                  <a:prstClr val="black"/>
                </a:solidFill>
                <a:latin typeface="Helvetica" pitchFamily="2" charset="0"/>
              </a:rPr>
              <a:t>76% </a:t>
            </a:r>
            <a:r>
              <a:rPr lang="es-VE" sz="2000" dirty="0">
                <a:solidFill>
                  <a:prstClr val="black"/>
                </a:solidFill>
                <a:latin typeface="Helvetica" pitchFamily="2" charset="0"/>
              </a:rPr>
              <a:t>de precisión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8D6970-6109-48E2-AF70-C8956D5B4188}"/>
              </a:ext>
            </a:extLst>
          </p:cNvPr>
          <p:cNvSpPr txBox="1"/>
          <p:nvPr/>
        </p:nvSpPr>
        <p:spPr>
          <a:xfrm>
            <a:off x="2546484" y="4923957"/>
            <a:ext cx="7338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3200" dirty="0">
                <a:solidFill>
                  <a:prstClr val="black"/>
                </a:solidFill>
                <a:latin typeface="Helvetica" pitchFamily="2" charset="0"/>
              </a:rPr>
              <a:t>Clasificación necesita más información</a:t>
            </a:r>
          </a:p>
        </p:txBody>
      </p:sp>
    </p:spTree>
    <p:extLst>
      <p:ext uri="{BB962C8B-B14F-4D97-AF65-F5344CB8AC3E}">
        <p14:creationId xmlns:p14="http://schemas.microsoft.com/office/powerpoint/2010/main" val="316715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E271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1E413FD-03C6-4B0A-B6FC-AB977E050DA1}"/>
              </a:ext>
            </a:extLst>
          </p:cNvPr>
          <p:cNvGrpSpPr/>
          <p:nvPr/>
        </p:nvGrpSpPr>
        <p:grpSpPr>
          <a:xfrm>
            <a:off x="-4059334" y="583359"/>
            <a:ext cx="12625233" cy="5829258"/>
            <a:chOff x="-4526262" y="709819"/>
            <a:chExt cx="12625233" cy="5829258"/>
          </a:xfrm>
        </p:grpSpPr>
        <p:sp>
          <p:nvSpPr>
            <p:cNvPr id="13" name="Block Arc 12">
              <a:extLst>
                <a:ext uri="{FF2B5EF4-FFF2-40B4-BE49-F238E27FC236}">
                  <a16:creationId xmlns:a16="http://schemas.microsoft.com/office/drawing/2014/main" id="{3F737A8F-F3FF-43E2-ADD4-CE4E33F783DB}"/>
                </a:ext>
              </a:extLst>
            </p:cNvPr>
            <p:cNvSpPr/>
            <p:nvPr/>
          </p:nvSpPr>
          <p:spPr>
            <a:xfrm>
              <a:off x="-4526262" y="709819"/>
              <a:ext cx="5829258" cy="5829258"/>
            </a:xfrm>
            <a:prstGeom prst="blockArc">
              <a:avLst>
                <a:gd name="adj1" fmla="val 18900000"/>
                <a:gd name="adj2" fmla="val 2700000"/>
                <a:gd name="adj3" fmla="val 371"/>
              </a:avLst>
            </a:prstGeom>
          </p:spPr>
          <p:style>
            <a:lnRef idx="2">
              <a:schemeClr val="accent1">
                <a:tint val="99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7E22B883-624D-42A2-B2D2-43635EFD3F57}"/>
                </a:ext>
              </a:extLst>
            </p:cNvPr>
            <p:cNvSpPr/>
            <p:nvPr/>
          </p:nvSpPr>
          <p:spPr>
            <a:xfrm>
              <a:off x="969388" y="1892764"/>
              <a:ext cx="7129583" cy="865842"/>
            </a:xfrm>
            <a:custGeom>
              <a:avLst/>
              <a:gdLst>
                <a:gd name="connsiteX0" fmla="*/ 0 w 5833176"/>
                <a:gd name="connsiteY0" fmla="*/ 0 h 865842"/>
                <a:gd name="connsiteX1" fmla="*/ 5833176 w 5833176"/>
                <a:gd name="connsiteY1" fmla="*/ 0 h 865842"/>
                <a:gd name="connsiteX2" fmla="*/ 5833176 w 5833176"/>
                <a:gd name="connsiteY2" fmla="*/ 865842 h 865842"/>
                <a:gd name="connsiteX3" fmla="*/ 0 w 5833176"/>
                <a:gd name="connsiteY3" fmla="*/ 865842 h 865842"/>
                <a:gd name="connsiteX4" fmla="*/ 0 w 5833176"/>
                <a:gd name="connsiteY4" fmla="*/ 0 h 86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33176" h="865842">
                  <a:moveTo>
                    <a:pt x="0" y="0"/>
                  </a:moveTo>
                  <a:lnTo>
                    <a:pt x="5833176" y="0"/>
                  </a:lnTo>
                  <a:lnTo>
                    <a:pt x="5833176" y="865842"/>
                  </a:lnTo>
                  <a:lnTo>
                    <a:pt x="0" y="8658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87262" tIns="96520" rIns="96520" bIns="9652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VE" sz="38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Datos de </a:t>
              </a:r>
              <a:r>
                <a:rPr lang="es-VE" sz="3800" kern="12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Microarreglos</a:t>
              </a:r>
              <a:r>
                <a:rPr lang="es-VE" sz="3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/NGS</a:t>
              </a:r>
              <a:endParaRPr lang="es-VE" sz="38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399C54E-C36A-42EA-8035-EA73C40A8915}"/>
                </a:ext>
              </a:extLst>
            </p:cNvPr>
            <p:cNvSpPr/>
            <p:nvPr/>
          </p:nvSpPr>
          <p:spPr>
            <a:xfrm>
              <a:off x="428237" y="1784533"/>
              <a:ext cx="1082302" cy="1082302"/>
            </a:xfrm>
            <a:prstGeom prst="ellipse">
              <a:avLst/>
            </a:prstGeom>
          </p:spPr>
          <p:style>
            <a:ln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4EAC94A9-183D-4A34-BDD6-3F32E032A382}"/>
                </a:ext>
              </a:extLst>
            </p:cNvPr>
            <p:cNvSpPr/>
            <p:nvPr/>
          </p:nvSpPr>
          <p:spPr>
            <a:xfrm>
              <a:off x="1284122" y="3191527"/>
              <a:ext cx="5518442" cy="865842"/>
            </a:xfrm>
            <a:custGeom>
              <a:avLst/>
              <a:gdLst>
                <a:gd name="connsiteX0" fmla="*/ 0 w 5518442"/>
                <a:gd name="connsiteY0" fmla="*/ 0 h 865842"/>
                <a:gd name="connsiteX1" fmla="*/ 5518442 w 5518442"/>
                <a:gd name="connsiteY1" fmla="*/ 0 h 865842"/>
                <a:gd name="connsiteX2" fmla="*/ 5518442 w 5518442"/>
                <a:gd name="connsiteY2" fmla="*/ 865842 h 865842"/>
                <a:gd name="connsiteX3" fmla="*/ 0 w 5518442"/>
                <a:gd name="connsiteY3" fmla="*/ 865842 h 865842"/>
                <a:gd name="connsiteX4" fmla="*/ 0 w 5518442"/>
                <a:gd name="connsiteY4" fmla="*/ 0 h 86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8442" h="865842">
                  <a:moveTo>
                    <a:pt x="0" y="0"/>
                  </a:moveTo>
                  <a:lnTo>
                    <a:pt x="5518442" y="0"/>
                  </a:lnTo>
                  <a:lnTo>
                    <a:pt x="5518442" y="865842"/>
                  </a:lnTo>
                  <a:lnTo>
                    <a:pt x="0" y="8658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80000"/>
                <a:hueOff val="174641"/>
                <a:satOff val="-3128"/>
                <a:lumOff val="13293"/>
                <a:alphaOff val="0"/>
              </a:schemeClr>
            </a:fillRef>
            <a:effectRef idx="3">
              <a:schemeClr val="accent1">
                <a:shade val="80000"/>
                <a:hueOff val="174641"/>
                <a:satOff val="-3128"/>
                <a:lumOff val="1329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87262" tIns="96520" rIns="96520" bIns="9652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VE" sz="38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Datos clínicos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A4E3FA6-6E41-4569-820E-C70B1F436C23}"/>
                </a:ext>
              </a:extLst>
            </p:cNvPr>
            <p:cNvSpPr/>
            <p:nvPr/>
          </p:nvSpPr>
          <p:spPr>
            <a:xfrm>
              <a:off x="742971" y="3083296"/>
              <a:ext cx="1082302" cy="1082302"/>
            </a:xfrm>
            <a:prstGeom prst="ellipse">
              <a:avLst/>
            </a:prstGeom>
          </p:spPr>
          <p:style>
            <a:lnRef idx="1">
              <a:schemeClr val="accent1">
                <a:shade val="80000"/>
                <a:hueOff val="174641"/>
                <a:satOff val="-3128"/>
                <a:lumOff val="13293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6">
              <a:extLst>
                <a:ext uri="{FF2B5EF4-FFF2-40B4-BE49-F238E27FC236}">
                  <a16:creationId xmlns:a16="http://schemas.microsoft.com/office/drawing/2014/main" id="{9112EC75-4DAE-41D3-84D9-C878F95C7499}"/>
                </a:ext>
              </a:extLst>
            </p:cNvPr>
            <p:cNvSpPr/>
            <p:nvPr/>
          </p:nvSpPr>
          <p:spPr>
            <a:xfrm>
              <a:off x="969389" y="4490290"/>
              <a:ext cx="5833176" cy="865842"/>
            </a:xfrm>
            <a:custGeom>
              <a:avLst/>
              <a:gdLst>
                <a:gd name="connsiteX0" fmla="*/ 0 w 5833176"/>
                <a:gd name="connsiteY0" fmla="*/ 0 h 865842"/>
                <a:gd name="connsiteX1" fmla="*/ 5833176 w 5833176"/>
                <a:gd name="connsiteY1" fmla="*/ 0 h 865842"/>
                <a:gd name="connsiteX2" fmla="*/ 5833176 w 5833176"/>
                <a:gd name="connsiteY2" fmla="*/ 865842 h 865842"/>
                <a:gd name="connsiteX3" fmla="*/ 0 w 5833176"/>
                <a:gd name="connsiteY3" fmla="*/ 865842 h 865842"/>
                <a:gd name="connsiteX4" fmla="*/ 0 w 5833176"/>
                <a:gd name="connsiteY4" fmla="*/ 0 h 86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33176" h="865842">
                  <a:moveTo>
                    <a:pt x="0" y="0"/>
                  </a:moveTo>
                  <a:lnTo>
                    <a:pt x="5833176" y="0"/>
                  </a:lnTo>
                  <a:lnTo>
                    <a:pt x="5833176" y="865842"/>
                  </a:lnTo>
                  <a:lnTo>
                    <a:pt x="0" y="86584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shade val="80000"/>
                <a:hueOff val="349283"/>
                <a:satOff val="-6256"/>
                <a:lumOff val="26585"/>
                <a:alphaOff val="0"/>
              </a:schemeClr>
            </a:fillRef>
            <a:effectRef idx="3">
              <a:schemeClr val="accent1">
                <a:shade val="80000"/>
                <a:hueOff val="349283"/>
                <a:satOff val="-6256"/>
                <a:lumOff val="2658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87262" tIns="96520" rIns="96520" bIns="96520" numCol="1" spcCol="1270" anchor="ctr" anchorCtr="0">
              <a:noAutofit/>
            </a:bodyPr>
            <a:lstStyle/>
            <a:p>
              <a:pPr marL="0" lvl="0" indent="0" algn="l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VE" sz="38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Predicción(Predictor)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99A9031-CD5E-4B0E-80C2-507A9CAF1A19}"/>
                </a:ext>
              </a:extLst>
            </p:cNvPr>
            <p:cNvSpPr/>
            <p:nvPr/>
          </p:nvSpPr>
          <p:spPr>
            <a:xfrm>
              <a:off x="428237" y="4382059"/>
              <a:ext cx="1082302" cy="1082302"/>
            </a:xfrm>
            <a:prstGeom prst="ellipse">
              <a:avLst/>
            </a:prstGeom>
          </p:spPr>
          <p:style>
            <a:lnRef idx="1">
              <a:schemeClr val="accent1">
                <a:shade val="80000"/>
                <a:hueOff val="349283"/>
                <a:satOff val="-6256"/>
                <a:lumOff val="26585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393C52C-EA55-4AC3-9914-2A307C425C3D}"/>
              </a:ext>
            </a:extLst>
          </p:cNvPr>
          <p:cNvSpPr txBox="1"/>
          <p:nvPr/>
        </p:nvSpPr>
        <p:spPr>
          <a:xfrm>
            <a:off x="1046477" y="1522034"/>
            <a:ext cx="7553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8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A62439-3DC3-4414-82ED-9B5B521D1D70}"/>
              </a:ext>
            </a:extLst>
          </p:cNvPr>
          <p:cNvSpPr txBox="1"/>
          <p:nvPr/>
        </p:nvSpPr>
        <p:spPr>
          <a:xfrm>
            <a:off x="1424144" y="2836268"/>
            <a:ext cx="7553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8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D052F7-B4B0-494A-BB21-2753A876D133}"/>
              </a:ext>
            </a:extLst>
          </p:cNvPr>
          <p:cNvSpPr txBox="1"/>
          <p:nvPr/>
        </p:nvSpPr>
        <p:spPr>
          <a:xfrm>
            <a:off x="1046476" y="4150502"/>
            <a:ext cx="7553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8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F376AC-C273-4767-B2C2-0622E520216C}"/>
              </a:ext>
            </a:extLst>
          </p:cNvPr>
          <p:cNvSpPr txBox="1"/>
          <p:nvPr/>
        </p:nvSpPr>
        <p:spPr>
          <a:xfrm>
            <a:off x="8795542" y="2836258"/>
            <a:ext cx="1885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dirty="0">
                <a:latin typeface="Arial" panose="020B0604020202020204" pitchFamily="34" charset="0"/>
                <a:cs typeface="Arial" panose="020B0604020202020204" pitchFamily="34" charset="0"/>
              </a:rPr>
              <a:t>Sintomatología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233D7B-B805-4E86-8D2A-96DD3CBBDEEA}"/>
              </a:ext>
            </a:extLst>
          </p:cNvPr>
          <p:cNvSpPr txBox="1"/>
          <p:nvPr/>
        </p:nvSpPr>
        <p:spPr>
          <a:xfrm>
            <a:off x="8795542" y="3293325"/>
            <a:ext cx="2300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dirty="0">
                <a:latin typeface="Arial" panose="020B0604020202020204" pitchFamily="34" charset="0"/>
                <a:cs typeface="Arial" panose="020B0604020202020204" pitchFamily="34" charset="0"/>
              </a:rPr>
              <a:t>Controles médicos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F05302-050A-4678-A323-C838F223ABDB}"/>
              </a:ext>
            </a:extLst>
          </p:cNvPr>
          <p:cNvSpPr txBox="1"/>
          <p:nvPr/>
        </p:nvSpPr>
        <p:spPr>
          <a:xfrm>
            <a:off x="8795541" y="3750392"/>
            <a:ext cx="3025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sz="2000" dirty="0">
                <a:latin typeface="Arial" panose="020B0604020202020204" pitchFamily="34" charset="0"/>
                <a:cs typeface="Arial" panose="020B0604020202020204" pitchFamily="34" charset="0"/>
              </a:rPr>
              <a:t>Exámenes de laboratorio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6C48764A-34CB-4490-8CC7-9113841C67C7}"/>
              </a:ext>
            </a:extLst>
          </p:cNvPr>
          <p:cNvSpPr/>
          <p:nvPr/>
        </p:nvSpPr>
        <p:spPr>
          <a:xfrm rot="16200000">
            <a:off x="7488161" y="2746404"/>
            <a:ext cx="1120809" cy="1493951"/>
          </a:xfrm>
          <a:prstGeom prst="triangl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77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E13CEB-0DFC-4A2B-AF2F-0FE90936561F}"/>
              </a:ext>
            </a:extLst>
          </p:cNvPr>
          <p:cNvSpPr txBox="1"/>
          <p:nvPr/>
        </p:nvSpPr>
        <p:spPr>
          <a:xfrm>
            <a:off x="838200" y="848914"/>
            <a:ext cx="101362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VE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laboratorio de la Dra. </a:t>
            </a:r>
            <a:r>
              <a:rPr lang="es-VE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Petsalaki</a:t>
            </a:r>
            <a:r>
              <a:rPr lang="es-VE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tiene amplia experiencia en la utilización de algoritmos de inferencia en redes biológicas </a:t>
            </a:r>
          </a:p>
        </p:txBody>
      </p:sp>
      <p:pic>
        <p:nvPicPr>
          <p:cNvPr id="6" name="Imagen 2">
            <a:extLst>
              <a:ext uri="{FF2B5EF4-FFF2-40B4-BE49-F238E27FC236}">
                <a16:creationId xmlns:a16="http://schemas.microsoft.com/office/drawing/2014/main" id="{D3C72E74-7C53-C543-92C8-2658A7F07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9" y="3619500"/>
            <a:ext cx="5353050" cy="870636"/>
          </a:xfrm>
          <a:prstGeom prst="rect">
            <a:avLst/>
          </a:prstGeom>
        </p:spPr>
      </p:pic>
      <p:pic>
        <p:nvPicPr>
          <p:cNvPr id="7" name="Imagen 5">
            <a:extLst>
              <a:ext uri="{FF2B5EF4-FFF2-40B4-BE49-F238E27FC236}">
                <a16:creationId xmlns:a16="http://schemas.microsoft.com/office/drawing/2014/main" id="{20FAA6F5-BF08-9C43-83F5-3CA2CE309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856" y="1516519"/>
            <a:ext cx="5104287" cy="18767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35DBBF6-198C-AB47-BA62-3BFA419E9E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06800"/>
            <a:ext cx="5645150" cy="2496099"/>
          </a:xfrm>
          <a:prstGeom prst="rect">
            <a:avLst/>
          </a:prstGeom>
        </p:spPr>
      </p:pic>
      <p:pic>
        <p:nvPicPr>
          <p:cNvPr id="9" name="Imagen 11">
            <a:extLst>
              <a:ext uri="{FF2B5EF4-FFF2-40B4-BE49-F238E27FC236}">
                <a16:creationId xmlns:a16="http://schemas.microsoft.com/office/drawing/2014/main" id="{2C4A8C80-174B-D84B-ADD6-F8F9AFDA8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" y="4565650"/>
            <a:ext cx="5645150" cy="204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2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E381F91-8FF3-428C-ABCA-8892AD6AB52B}"/>
              </a:ext>
            </a:extLst>
          </p:cNvPr>
          <p:cNvGraphicFramePr/>
          <p:nvPr/>
        </p:nvGraphicFramePr>
        <p:xfrm>
          <a:off x="375478" y="956181"/>
          <a:ext cx="7642087" cy="5098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C2AB4A57-48E6-4C5A-9153-3459D09A383F}"/>
              </a:ext>
            </a:extLst>
          </p:cNvPr>
          <p:cNvGrpSpPr/>
          <p:nvPr/>
        </p:nvGrpSpPr>
        <p:grpSpPr>
          <a:xfrm>
            <a:off x="9090992" y="1194720"/>
            <a:ext cx="2199864" cy="2160104"/>
            <a:chOff x="8971724" y="1194720"/>
            <a:chExt cx="2199864" cy="216010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149E36B-407C-4191-8F6B-C0FDD41CCEC0}"/>
                </a:ext>
              </a:extLst>
            </p:cNvPr>
            <p:cNvGrpSpPr/>
            <p:nvPr/>
          </p:nvGrpSpPr>
          <p:grpSpPr>
            <a:xfrm>
              <a:off x="8971724" y="1194720"/>
              <a:ext cx="2199864" cy="2160104"/>
              <a:chOff x="8971722" y="879981"/>
              <a:chExt cx="2199864" cy="2160104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7981C69-4D90-41CF-8624-23783540D46E}"/>
                  </a:ext>
                </a:extLst>
              </p:cNvPr>
              <p:cNvSpPr/>
              <p:nvPr/>
            </p:nvSpPr>
            <p:spPr>
              <a:xfrm>
                <a:off x="8971722" y="1166191"/>
                <a:ext cx="371061" cy="371061"/>
              </a:xfrm>
              <a:prstGeom prst="ellipse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VE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9CB708F-592C-4A6D-828A-C3811A718A1E}"/>
                  </a:ext>
                </a:extLst>
              </p:cNvPr>
              <p:cNvSpPr/>
              <p:nvPr/>
            </p:nvSpPr>
            <p:spPr>
              <a:xfrm>
                <a:off x="9912627" y="879981"/>
                <a:ext cx="371061" cy="371061"/>
              </a:xfrm>
              <a:prstGeom prst="ellipse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VE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C2D0AF6-3CDD-4EC3-A87A-FC2DF717479D}"/>
                  </a:ext>
                </a:extLst>
              </p:cNvPr>
              <p:cNvSpPr/>
              <p:nvPr/>
            </p:nvSpPr>
            <p:spPr>
              <a:xfrm>
                <a:off x="9846367" y="1801007"/>
                <a:ext cx="371061" cy="371061"/>
              </a:xfrm>
              <a:prstGeom prst="ellipse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VE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252AEC-1C24-4F65-A732-93446573BDDD}"/>
                  </a:ext>
                </a:extLst>
              </p:cNvPr>
              <p:cNvSpPr/>
              <p:nvPr/>
            </p:nvSpPr>
            <p:spPr>
              <a:xfrm>
                <a:off x="10800525" y="1509459"/>
                <a:ext cx="371061" cy="371061"/>
              </a:xfrm>
              <a:prstGeom prst="ellipse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VE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2E363DD-B716-4672-9A01-C34E36DFF717}"/>
                  </a:ext>
                </a:extLst>
              </p:cNvPr>
              <p:cNvSpPr/>
              <p:nvPr/>
            </p:nvSpPr>
            <p:spPr>
              <a:xfrm>
                <a:off x="9342783" y="2669024"/>
                <a:ext cx="371061" cy="371061"/>
              </a:xfrm>
              <a:prstGeom prst="ellipse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VE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6B8D27C-5CA1-4CE2-9765-603836C12C24}"/>
                </a:ext>
              </a:extLst>
            </p:cNvPr>
            <p:cNvCxnSpPr>
              <a:cxnSpLocks/>
              <a:stCxn id="12" idx="6"/>
              <a:endCxn id="13" idx="2"/>
            </p:cNvCxnSpPr>
            <p:nvPr/>
          </p:nvCxnSpPr>
          <p:spPr>
            <a:xfrm flipV="1">
              <a:off x="9342785" y="1380251"/>
              <a:ext cx="569844" cy="28621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FA28DE4-5DCC-4994-8D6F-5C9FE0C417A3}"/>
                </a:ext>
              </a:extLst>
            </p:cNvPr>
            <p:cNvCxnSpPr>
              <a:cxnSpLocks/>
              <a:stCxn id="12" idx="6"/>
              <a:endCxn id="14" idx="1"/>
            </p:cNvCxnSpPr>
            <p:nvPr/>
          </p:nvCxnSpPr>
          <p:spPr>
            <a:xfrm>
              <a:off x="9342785" y="1666461"/>
              <a:ext cx="557925" cy="50362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CE8F9A0-DF41-4581-8342-5BAF00884094}"/>
                </a:ext>
              </a:extLst>
            </p:cNvPr>
            <p:cNvCxnSpPr>
              <a:cxnSpLocks/>
              <a:stCxn id="12" idx="6"/>
              <a:endCxn id="16" idx="0"/>
            </p:cNvCxnSpPr>
            <p:nvPr/>
          </p:nvCxnSpPr>
          <p:spPr>
            <a:xfrm>
              <a:off x="9342785" y="1666461"/>
              <a:ext cx="185531" cy="131730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35C82CE-712E-43CD-A179-DCA3BA2B57B5}"/>
                </a:ext>
              </a:extLst>
            </p:cNvPr>
            <p:cNvCxnSpPr>
              <a:cxnSpLocks/>
              <a:stCxn id="14" idx="7"/>
              <a:endCxn id="15" idx="2"/>
            </p:cNvCxnSpPr>
            <p:nvPr/>
          </p:nvCxnSpPr>
          <p:spPr>
            <a:xfrm flipV="1">
              <a:off x="10163089" y="2009729"/>
              <a:ext cx="637438" cy="16035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4F738A-0707-4C72-8971-AFD88FAF1435}"/>
              </a:ext>
            </a:extLst>
          </p:cNvPr>
          <p:cNvGrpSpPr/>
          <p:nvPr/>
        </p:nvGrpSpPr>
        <p:grpSpPr>
          <a:xfrm>
            <a:off x="9090992" y="4056455"/>
            <a:ext cx="2199864" cy="2160104"/>
            <a:chOff x="8971724" y="4056455"/>
            <a:chExt cx="2199864" cy="216010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C1F1B33-D9F4-4698-BBDC-E43F4969899D}"/>
                </a:ext>
              </a:extLst>
            </p:cNvPr>
            <p:cNvGrpSpPr/>
            <p:nvPr/>
          </p:nvGrpSpPr>
          <p:grpSpPr>
            <a:xfrm>
              <a:off x="8971724" y="4056455"/>
              <a:ext cx="2199864" cy="2160104"/>
              <a:chOff x="8971724" y="4056455"/>
              <a:chExt cx="2199864" cy="2160104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BAE410-C980-4230-A1A9-9B4B7EF49794}"/>
                  </a:ext>
                </a:extLst>
              </p:cNvPr>
              <p:cNvSpPr/>
              <p:nvPr/>
            </p:nvSpPr>
            <p:spPr>
              <a:xfrm>
                <a:off x="8971724" y="4342665"/>
                <a:ext cx="371061" cy="371061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VE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DFA8818-650C-41EF-BEE1-CAADD4D0CD5C}"/>
                  </a:ext>
                </a:extLst>
              </p:cNvPr>
              <p:cNvSpPr/>
              <p:nvPr/>
            </p:nvSpPr>
            <p:spPr>
              <a:xfrm>
                <a:off x="9912629" y="4056455"/>
                <a:ext cx="371061" cy="371061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VE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2214325-C5D5-4A5F-95EE-FA5A84F2ED97}"/>
                  </a:ext>
                </a:extLst>
              </p:cNvPr>
              <p:cNvSpPr/>
              <p:nvPr/>
            </p:nvSpPr>
            <p:spPr>
              <a:xfrm>
                <a:off x="9846369" y="4977481"/>
                <a:ext cx="371061" cy="371061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VE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53F52C8-4BA6-430E-A48D-FAE7BBB29A79}"/>
                  </a:ext>
                </a:extLst>
              </p:cNvPr>
              <p:cNvSpPr/>
              <p:nvPr/>
            </p:nvSpPr>
            <p:spPr>
              <a:xfrm>
                <a:off x="10800527" y="4685933"/>
                <a:ext cx="371061" cy="371061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VE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90E585D-2184-437E-A859-7CD5F44FFA77}"/>
                  </a:ext>
                </a:extLst>
              </p:cNvPr>
              <p:cNvSpPr/>
              <p:nvPr/>
            </p:nvSpPr>
            <p:spPr>
              <a:xfrm>
                <a:off x="9342785" y="5845498"/>
                <a:ext cx="371061" cy="371061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VE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/>
                  <a:ea typeface="+mn-ea"/>
                  <a:cs typeface="+mn-cs"/>
                </a:endParaRP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823996C-CA00-4B7A-B0CC-D61B9B7FDE33}"/>
                </a:ext>
              </a:extLst>
            </p:cNvPr>
            <p:cNvCxnSpPr>
              <a:cxnSpLocks/>
              <a:stCxn id="23" idx="6"/>
              <a:endCxn id="26" idx="2"/>
            </p:cNvCxnSpPr>
            <p:nvPr/>
          </p:nvCxnSpPr>
          <p:spPr>
            <a:xfrm>
              <a:off x="9342785" y="4528196"/>
              <a:ext cx="1457742" cy="34326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9F043E4-F225-4CEB-9BE1-3CB9D4388599}"/>
                </a:ext>
              </a:extLst>
            </p:cNvPr>
            <p:cNvCxnSpPr>
              <a:cxnSpLocks/>
              <a:stCxn id="26" idx="2"/>
              <a:endCxn id="24" idx="5"/>
            </p:cNvCxnSpPr>
            <p:nvPr/>
          </p:nvCxnSpPr>
          <p:spPr>
            <a:xfrm flipH="1" flipV="1">
              <a:off x="10229349" y="4373175"/>
              <a:ext cx="571178" cy="498289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BE92441-7822-44BC-8970-B4CBE4575D95}"/>
                </a:ext>
              </a:extLst>
            </p:cNvPr>
            <p:cNvCxnSpPr>
              <a:cxnSpLocks/>
              <a:stCxn id="26" idx="2"/>
              <a:endCxn id="25" idx="6"/>
            </p:cNvCxnSpPr>
            <p:nvPr/>
          </p:nvCxnSpPr>
          <p:spPr>
            <a:xfrm flipH="1">
              <a:off x="10217430" y="4871464"/>
              <a:ext cx="583097" cy="29154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78C8B35-797B-4798-9EA9-BA8DCC5889B3}"/>
                </a:ext>
              </a:extLst>
            </p:cNvPr>
            <p:cNvCxnSpPr>
              <a:cxnSpLocks/>
              <a:stCxn id="25" idx="3"/>
              <a:endCxn id="27" idx="0"/>
            </p:cNvCxnSpPr>
            <p:nvPr/>
          </p:nvCxnSpPr>
          <p:spPr>
            <a:xfrm flipH="1">
              <a:off x="9528316" y="5294201"/>
              <a:ext cx="372394" cy="551297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819E7B3-6A14-4657-943D-A1DD510989D0}"/>
              </a:ext>
            </a:extLst>
          </p:cNvPr>
          <p:cNvSpPr/>
          <p:nvPr/>
        </p:nvSpPr>
        <p:spPr>
          <a:xfrm>
            <a:off x="8852452" y="779717"/>
            <a:ext cx="2716696" cy="5647587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VE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4D9017-87FB-475F-80E7-91F776A5090D}"/>
              </a:ext>
            </a:extLst>
          </p:cNvPr>
          <p:cNvSpPr txBox="1"/>
          <p:nvPr/>
        </p:nvSpPr>
        <p:spPr>
          <a:xfrm>
            <a:off x="9316278" y="783183"/>
            <a:ext cx="1710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Individuos sanos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13C8C1-EBFA-4132-ACE0-0079E9EB826A}"/>
              </a:ext>
            </a:extLst>
          </p:cNvPr>
          <p:cNvSpPr txBox="1"/>
          <p:nvPr/>
        </p:nvSpPr>
        <p:spPr>
          <a:xfrm>
            <a:off x="9629664" y="3495616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Pacientes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88025" y="4548297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HotNet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TieDie</a:t>
            </a:r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72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extBox 2"/>
          <p:cNvSpPr txBox="1"/>
          <p:nvPr/>
        </p:nvSpPr>
        <p:spPr>
          <a:xfrm>
            <a:off x="4400632" y="1409482"/>
            <a:ext cx="3390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Trabajo de grado de maestría</a:t>
            </a:r>
          </a:p>
          <a:p>
            <a:pPr algn="ctr"/>
            <a:r>
              <a:rPr lang="es-VE" dirty="0" smtClean="0">
                <a:latin typeface="Arial" panose="020B0604020202020204" pitchFamily="34" charset="0"/>
                <a:cs typeface="Arial" panose="020B0604020202020204" pitchFamily="34" charset="0"/>
              </a:rPr>
              <a:t>Deliana Infante (Bióloga USB)</a:t>
            </a:r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97204" y="2489966"/>
            <a:ext cx="101565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VE" dirty="0">
                <a:latin typeface="Arial" panose="020B0604020202020204" pitchFamily="34" charset="0"/>
                <a:cs typeface="Arial" panose="020B0604020202020204" pitchFamily="34" charset="0"/>
              </a:rPr>
              <a:t>Identificación de genes centrales (nodales) y vías de señalización involucrados en </a:t>
            </a:r>
            <a:r>
              <a:rPr lang="es-VE" dirty="0" smtClean="0">
                <a:latin typeface="Arial" panose="020B0604020202020204" pitchFamily="34" charset="0"/>
                <a:cs typeface="Arial" panose="020B0604020202020204" pitchFamily="34" charset="0"/>
              </a:rPr>
              <a:t>la respuesta </a:t>
            </a:r>
            <a:r>
              <a:rPr lang="es-VE" dirty="0">
                <a:latin typeface="Arial" panose="020B0604020202020204" pitchFamily="34" charset="0"/>
                <a:cs typeface="Arial" panose="020B0604020202020204" pitchFamily="34" charset="0"/>
              </a:rPr>
              <a:t>inmunitaria en la infección de macrófagos con </a:t>
            </a:r>
            <a:r>
              <a:rPr lang="es-VE" i="1" dirty="0" err="1">
                <a:latin typeface="Arial" panose="020B0604020202020204" pitchFamily="34" charset="0"/>
                <a:cs typeface="Arial" panose="020B0604020202020204" pitchFamily="34" charset="0"/>
              </a:rPr>
              <a:t>Trypanosoma</a:t>
            </a:r>
            <a:r>
              <a:rPr lang="es-VE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VE" i="1" dirty="0" err="1">
                <a:latin typeface="Arial" panose="020B0604020202020204" pitchFamily="34" charset="0"/>
                <a:cs typeface="Arial" panose="020B0604020202020204" pitchFamily="34" charset="0"/>
              </a:rPr>
              <a:t>cru</a:t>
            </a:r>
            <a:r>
              <a:rPr lang="es-VE" dirty="0" err="1">
                <a:latin typeface="Arial" panose="020B0604020202020204" pitchFamily="34" charset="0"/>
                <a:cs typeface="Arial" panose="020B0604020202020204" pitchFamily="34" charset="0"/>
              </a:rPr>
              <a:t>zi</a:t>
            </a:r>
            <a:r>
              <a:rPr lang="es-VE" dirty="0">
                <a:latin typeface="Arial" panose="020B0604020202020204" pitchFamily="34" charset="0"/>
                <a:cs typeface="Arial" panose="020B0604020202020204" pitchFamily="34" charset="0"/>
              </a:rPr>
              <a:t> derivados </a:t>
            </a:r>
            <a:r>
              <a:rPr lang="es-VE" dirty="0" smtClean="0">
                <a:latin typeface="Arial" panose="020B0604020202020204" pitchFamily="34" charset="0"/>
                <a:cs typeface="Arial" panose="020B0604020202020204" pitchFamily="34" charset="0"/>
              </a:rPr>
              <a:t>de pacientes </a:t>
            </a:r>
            <a:r>
              <a:rPr lang="es-VE" dirty="0">
                <a:latin typeface="Arial" panose="020B0604020202020204" pitchFamily="34" charset="0"/>
                <a:cs typeface="Arial" panose="020B0604020202020204" pitchFamily="34" charset="0"/>
              </a:rPr>
              <a:t>que sufrieron enfermedad de Chagas por transmisión oral.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410" y="3752960"/>
            <a:ext cx="2346184" cy="2346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77300" y="2055813"/>
            <a:ext cx="559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>
                <a:latin typeface="Arial" panose="020B0604020202020204" pitchFamily="34" charset="0"/>
                <a:cs typeface="Arial" panose="020B0604020202020204" pitchFamily="34" charset="0"/>
              </a:rPr>
              <a:t>Mercedes Fernández, Rafael Puche, Carlos Ramírez</a:t>
            </a:r>
            <a:endParaRPr lang="es-V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57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Rectangle 2"/>
          <p:cNvSpPr/>
          <p:nvPr/>
        </p:nvSpPr>
        <p:spPr>
          <a:xfrm>
            <a:off x="783995" y="1696102"/>
            <a:ext cx="1062400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VE" b="1" dirty="0">
                <a:latin typeface="Proxima Nova"/>
              </a:rPr>
              <a:t>IMPLEMENTACIÓN DE UNA PLATAFORMA BIOINFORMÁTICA PARA ANÁLISIS DE DATOS GENÓMICOS DE BACTERIAS PATÓGENAS DE IMPORTANCIA EN SALUD PÚBLICA</a:t>
            </a:r>
            <a:r>
              <a:rPr lang="es-VE" sz="2000" b="1" dirty="0">
                <a:latin typeface="Proxima Nova"/>
              </a:rPr>
              <a:t> </a:t>
            </a:r>
            <a:endParaRPr lang="es-VE" b="1" dirty="0"/>
          </a:p>
        </p:txBody>
      </p:sp>
      <p:sp>
        <p:nvSpPr>
          <p:cNvPr id="5" name="Rectangle 4"/>
          <p:cNvSpPr/>
          <p:nvPr/>
        </p:nvSpPr>
        <p:spPr>
          <a:xfrm>
            <a:off x="1212326" y="2369920"/>
            <a:ext cx="97673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s-VE" dirty="0">
                <a:latin typeface="Proxima Nova"/>
              </a:rPr>
              <a:t>Puche, Rafael; </a:t>
            </a:r>
            <a:r>
              <a:rPr lang="es-VE" dirty="0" smtClean="0">
                <a:latin typeface="Proxima Nova"/>
              </a:rPr>
              <a:t>Hernandez</a:t>
            </a:r>
            <a:r>
              <a:rPr lang="es-VE" dirty="0">
                <a:latin typeface="Proxima Nova"/>
              </a:rPr>
              <a:t>, Fernando; </a:t>
            </a:r>
            <a:r>
              <a:rPr lang="es-VE" dirty="0" err="1" smtClean="0">
                <a:latin typeface="Proxima Nova"/>
              </a:rPr>
              <a:t>Fernandez-Mestre</a:t>
            </a:r>
            <a:r>
              <a:rPr lang="es-VE" dirty="0">
                <a:latin typeface="Proxima Nova"/>
              </a:rPr>
              <a:t>, Mercedes; </a:t>
            </a:r>
            <a:r>
              <a:rPr lang="es-VE" dirty="0" smtClean="0">
                <a:latin typeface="Proxima Nova"/>
              </a:rPr>
              <a:t>Ramírez, </a:t>
            </a:r>
            <a:r>
              <a:rPr lang="es-VE" dirty="0">
                <a:latin typeface="Proxima Nova"/>
              </a:rPr>
              <a:t>Carlos; </a:t>
            </a:r>
            <a:r>
              <a:rPr lang="es-VE" dirty="0" smtClean="0">
                <a:latin typeface="Proxima Nova"/>
              </a:rPr>
              <a:t>Esther Gutiérrez; Patricio </a:t>
            </a:r>
            <a:r>
              <a:rPr lang="es-VE" dirty="0" err="1">
                <a:latin typeface="Proxima Nova"/>
              </a:rPr>
              <a:t>Yankilevich</a:t>
            </a:r>
            <a:r>
              <a:rPr lang="es-VE" dirty="0">
                <a:latin typeface="Proxima Nova"/>
              </a:rPr>
              <a:t>, </a:t>
            </a:r>
            <a:r>
              <a:rPr lang="es-VE" dirty="0" smtClean="0">
                <a:latin typeface="Proxima Nova"/>
              </a:rPr>
              <a:t>Campos</a:t>
            </a:r>
            <a:r>
              <a:rPr lang="es-VE" dirty="0">
                <a:latin typeface="Proxima Nova"/>
              </a:rPr>
              <a:t>, Josefina; </a:t>
            </a:r>
            <a:r>
              <a:rPr lang="es-VE" dirty="0" err="1" smtClean="0">
                <a:latin typeface="Proxima Nova"/>
              </a:rPr>
              <a:t>Iraola</a:t>
            </a:r>
            <a:r>
              <a:rPr lang="es-VE" dirty="0" smtClean="0">
                <a:latin typeface="Proxima Nova"/>
              </a:rPr>
              <a:t>, Gregorio</a:t>
            </a:r>
            <a:endParaRPr lang="es-V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907" y="3339786"/>
            <a:ext cx="2346184" cy="234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9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itle 1"/>
          <p:cNvSpPr txBox="1">
            <a:spLocks noChangeArrowheads="1"/>
          </p:cNvSpPr>
          <p:nvPr/>
        </p:nvSpPr>
        <p:spPr>
          <a:xfrm>
            <a:off x="7237476" y="2857500"/>
            <a:ext cx="42763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V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Secuenciación en 1970</a:t>
            </a:r>
          </a:p>
        </p:txBody>
      </p:sp>
      <p:pic>
        <p:nvPicPr>
          <p:cNvPr id="6" name="Picture 4" descr="Screen Shot 2013-01-29 at 1.25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" y="1972057"/>
            <a:ext cx="6312408" cy="374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033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85800" y="983944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V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 carrera del genoma humano</a:t>
            </a:r>
            <a:endParaRPr lang="es-VE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229002" y="3668072"/>
            <a:ext cx="5026602" cy="776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Clone-by-clone and </a:t>
            </a:r>
            <a:endParaRPr lang="en-US" alt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Whole-genome </a:t>
            </a:r>
            <a:r>
              <a:rPr lang="en-US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shotgun 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724539"/>
              </p:ext>
            </p:extLst>
          </p:nvPr>
        </p:nvGraphicFramePr>
        <p:xfrm>
          <a:off x="253511" y="2106570"/>
          <a:ext cx="5618285" cy="3899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" name="Image" r:id="rId4" imgW="15568254" imgH="10806349" progId="Photoshop.Image.7">
                  <p:embed/>
                </p:oleObj>
              </mc:Choice>
              <mc:Fallback>
                <p:oleObj name="Image" r:id="rId4" imgW="15568254" imgH="10806349" progId="Photoshop.Image.7">
                  <p:embed/>
                  <p:pic>
                    <p:nvPicPr>
                      <p:cNvPr id="2355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511" y="2106570"/>
                        <a:ext cx="5618285" cy="38992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111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Rectangle 2"/>
          <p:cNvSpPr/>
          <p:nvPr/>
        </p:nvSpPr>
        <p:spPr>
          <a:xfrm>
            <a:off x="838200" y="2353469"/>
            <a:ext cx="111244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2400" b="1" dirty="0">
                <a:latin typeface="Arial" panose="020B0604020202020204" pitchFamily="34" charset="0"/>
                <a:cs typeface="Arial" panose="020B0604020202020204" pitchFamily="34" charset="0"/>
              </a:rPr>
              <a:t>Proyecto</a:t>
            </a:r>
            <a:r>
              <a:rPr lang="es-V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Genoma Humano</a:t>
            </a:r>
            <a:r>
              <a:rPr lang="es-VE" sz="2400" b="1" dirty="0">
                <a:latin typeface="Arial" panose="020B0604020202020204" pitchFamily="34" charset="0"/>
                <a:cs typeface="Arial" panose="020B0604020202020204" pitchFamily="34" charset="0"/>
              </a:rPr>
              <a:t>: 1990-2003</a:t>
            </a:r>
          </a:p>
          <a:p>
            <a:r>
              <a:rPr lang="es-VE" sz="2400" dirty="0">
                <a:latin typeface="Arial" panose="020B0604020202020204" pitchFamily="34" charset="0"/>
                <a:cs typeface="Arial" panose="020B0604020202020204" pitchFamily="34" charset="0"/>
              </a:rPr>
              <a:t>Originalmente 1990-2005</a:t>
            </a:r>
          </a:p>
          <a:p>
            <a:r>
              <a:rPr lang="es-VE" sz="2400" dirty="0">
                <a:latin typeface="Arial" panose="020B0604020202020204" pitchFamily="34" charset="0"/>
                <a:cs typeface="Arial" panose="020B0604020202020204" pitchFamily="34" charset="0"/>
              </a:rPr>
              <a:t>Impulsado por la mejora tecnológica y la automatización.</a:t>
            </a:r>
          </a:p>
          <a:p>
            <a:r>
              <a:rPr lang="es-VE" sz="2400" dirty="0">
                <a:latin typeface="Arial" panose="020B0604020202020204" pitchFamily="34" charset="0"/>
                <a:cs typeface="Arial" panose="020B0604020202020204" pitchFamily="34" charset="0"/>
              </a:rPr>
              <a:t>Competencia de Celera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sz="2400" b="1" dirty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s-VE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informática</a:t>
            </a:r>
            <a:r>
              <a:rPr lang="es-VE" sz="2400" b="1" dirty="0">
                <a:latin typeface="Arial" panose="020B0604020202020204" pitchFamily="34" charset="0"/>
                <a:cs typeface="Arial" panose="020B0604020202020204" pitchFamily="34" charset="0"/>
              </a:rPr>
              <a:t> es esencial para los esfuerzos de secuenciación públicos y privados</a:t>
            </a:r>
            <a:r>
              <a:rPr lang="es-VE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s-VE" sz="2400" dirty="0">
                <a:latin typeface="Arial" panose="020B0604020202020204" pitchFamily="34" charset="0"/>
                <a:cs typeface="Arial" panose="020B0604020202020204" pitchFamily="34" charset="0"/>
              </a:rPr>
              <a:t>Ensamblaje de secuencias y predicción de genes.</a:t>
            </a:r>
          </a:p>
          <a:p>
            <a:r>
              <a:rPr lang="es-VE" sz="2400" dirty="0">
                <a:latin typeface="Arial" panose="020B0604020202020204" pitchFamily="34" charset="0"/>
                <a:cs typeface="Arial" panose="020B0604020202020204" pitchFamily="34" charset="0"/>
              </a:rPr>
              <a:t>Borrador de trabajo terminado simultáneamente en la primavera de 2000.</a:t>
            </a:r>
          </a:p>
          <a:p>
            <a:r>
              <a:rPr lang="es-VE" sz="2400" dirty="0">
                <a:latin typeface="Arial" panose="020B0604020202020204" pitchFamily="34" charset="0"/>
                <a:cs typeface="Arial" panose="020B0604020202020204" pitchFamily="34" charset="0"/>
              </a:rPr>
              <a:t>Genoma humano completo 2003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685800" y="983944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V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 carrera del genoma humano</a:t>
            </a:r>
            <a:endParaRPr lang="es-VE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51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600026" y="3058733"/>
            <a:ext cx="44622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V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Secuenciación en el </a:t>
            </a:r>
          </a:p>
          <a:p>
            <a:pPr algn="ctr"/>
            <a:r>
              <a:rPr lang="es-VE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2001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87" y="1279187"/>
            <a:ext cx="7139811" cy="429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758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1117</Words>
  <Application>Microsoft Office PowerPoint</Application>
  <PresentationFormat>Widescreen</PresentationFormat>
  <Paragraphs>306</Paragraphs>
  <Slides>59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3" baseType="lpstr">
      <vt:lpstr>ＭＳ Ｐゴシック</vt:lpstr>
      <vt:lpstr>游ゴシック</vt:lpstr>
      <vt:lpstr>Arial</vt:lpstr>
      <vt:lpstr>BlairMdITC TT-Medium</vt:lpstr>
      <vt:lpstr>Calibri</vt:lpstr>
      <vt:lpstr>Calibri Light</vt:lpstr>
      <vt:lpstr>Helvetica</vt:lpstr>
      <vt:lpstr>Proxima Nova</vt:lpstr>
      <vt:lpstr>Times New Roman</vt:lpstr>
      <vt:lpstr>URWPalladioL-Bold</vt:lpstr>
      <vt:lpstr>URWPalladioL-Ital</vt:lpstr>
      <vt:lpstr>URWPalladioL-Roma</vt:lpstr>
      <vt:lpstr>Tema de Office</vt:lpstr>
      <vt:lpstr>Image</vt:lpstr>
      <vt:lpstr>Titulo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Fernando Hernandez</cp:lastModifiedBy>
  <cp:revision>121</cp:revision>
  <dcterms:created xsi:type="dcterms:W3CDTF">2023-11-06T17:53:41Z</dcterms:created>
  <dcterms:modified xsi:type="dcterms:W3CDTF">2023-11-15T03:26:56Z</dcterms:modified>
</cp:coreProperties>
</file>